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80" r:id="rId4"/>
    <p:sldId id="257" r:id="rId5"/>
    <p:sldId id="258" r:id="rId6"/>
    <p:sldId id="281" r:id="rId7"/>
    <p:sldId id="259" r:id="rId8"/>
    <p:sldId id="262" r:id="rId9"/>
    <p:sldId id="349" r:id="rId10"/>
    <p:sldId id="350" r:id="rId11"/>
    <p:sldId id="351" r:id="rId12"/>
    <p:sldId id="352" r:id="rId13"/>
    <p:sldId id="353" r:id="rId14"/>
    <p:sldId id="354" r:id="rId15"/>
    <p:sldId id="357" r:id="rId16"/>
    <p:sldId id="355" r:id="rId17"/>
    <p:sldId id="362" r:id="rId18"/>
    <p:sldId id="363" r:id="rId19"/>
    <p:sldId id="364" r:id="rId20"/>
    <p:sldId id="356" r:id="rId21"/>
    <p:sldId id="358" r:id="rId22"/>
    <p:sldId id="360" r:id="rId23"/>
    <p:sldId id="361" r:id="rId24"/>
    <p:sldId id="263" r:id="rId25"/>
    <p:sldId id="306" r:id="rId26"/>
    <p:sldId id="267" r:id="rId27"/>
    <p:sldId id="264" r:id="rId28"/>
    <p:sldId id="282" r:id="rId29"/>
    <p:sldId id="268" r:id="rId30"/>
    <p:sldId id="271" r:id="rId31"/>
    <p:sldId id="269" r:id="rId32"/>
    <p:sldId id="273" r:id="rId33"/>
    <p:sldId id="272" r:id="rId34"/>
    <p:sldId id="274" r:id="rId35"/>
    <p:sldId id="265" r:id="rId36"/>
    <p:sldId id="283" r:id="rId37"/>
    <p:sldId id="285" r:id="rId38"/>
    <p:sldId id="284" r:id="rId39"/>
    <p:sldId id="288" r:id="rId40"/>
    <p:sldId id="276" r:id="rId41"/>
    <p:sldId id="286" r:id="rId42"/>
    <p:sldId id="287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8" r:id="rId52"/>
    <p:sldId id="297" r:id="rId53"/>
    <p:sldId id="299" r:id="rId54"/>
    <p:sldId id="302" r:id="rId55"/>
    <p:sldId id="301" r:id="rId56"/>
    <p:sldId id="303" r:id="rId57"/>
    <p:sldId id="365" r:id="rId58"/>
    <p:sldId id="367" r:id="rId59"/>
    <p:sldId id="368" r:id="rId60"/>
    <p:sldId id="304" r:id="rId61"/>
    <p:sldId id="305" r:id="rId62"/>
    <p:sldId id="308" r:id="rId63"/>
    <p:sldId id="307" r:id="rId64"/>
    <p:sldId id="309" r:id="rId65"/>
    <p:sldId id="310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  <p:sldId id="328" r:id="rId83"/>
    <p:sldId id="329" r:id="rId84"/>
    <p:sldId id="330" r:id="rId85"/>
    <p:sldId id="331" r:id="rId86"/>
    <p:sldId id="332" r:id="rId87"/>
    <p:sldId id="333" r:id="rId88"/>
    <p:sldId id="334" r:id="rId89"/>
    <p:sldId id="335" r:id="rId90"/>
    <p:sldId id="336" r:id="rId91"/>
    <p:sldId id="337" r:id="rId92"/>
    <p:sldId id="338" r:id="rId93"/>
    <p:sldId id="339" r:id="rId94"/>
    <p:sldId id="340" r:id="rId95"/>
    <p:sldId id="341" r:id="rId96"/>
    <p:sldId id="342" r:id="rId97"/>
    <p:sldId id="343" r:id="rId98"/>
    <p:sldId id="344" r:id="rId99"/>
    <p:sldId id="345" r:id="rId100"/>
    <p:sldId id="346" r:id="rId101"/>
    <p:sldId id="347" r:id="rId102"/>
    <p:sldId id="348" r:id="rId10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AF05E56-0E69-464C-A098-80D3EF9DCA39}">
          <p14:sldIdLst>
            <p14:sldId id="256"/>
            <p14:sldId id="279"/>
            <p14:sldId id="280"/>
            <p14:sldId id="257"/>
            <p14:sldId id="258"/>
            <p14:sldId id="281"/>
            <p14:sldId id="259"/>
            <p14:sldId id="262"/>
            <p14:sldId id="349"/>
            <p14:sldId id="350"/>
            <p14:sldId id="351"/>
            <p14:sldId id="352"/>
            <p14:sldId id="353"/>
            <p14:sldId id="354"/>
            <p14:sldId id="357"/>
            <p14:sldId id="355"/>
            <p14:sldId id="362"/>
            <p14:sldId id="363"/>
            <p14:sldId id="364"/>
            <p14:sldId id="356"/>
            <p14:sldId id="358"/>
            <p14:sldId id="360"/>
            <p14:sldId id="361"/>
            <p14:sldId id="263"/>
            <p14:sldId id="306"/>
            <p14:sldId id="267"/>
            <p14:sldId id="264"/>
            <p14:sldId id="282"/>
            <p14:sldId id="268"/>
            <p14:sldId id="271"/>
            <p14:sldId id="269"/>
            <p14:sldId id="273"/>
            <p14:sldId id="272"/>
            <p14:sldId id="274"/>
            <p14:sldId id="265"/>
            <p14:sldId id="283"/>
            <p14:sldId id="285"/>
            <p14:sldId id="284"/>
            <p14:sldId id="288"/>
            <p14:sldId id="276"/>
            <p14:sldId id="286"/>
            <p14:sldId id="287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8"/>
            <p14:sldId id="297"/>
            <p14:sldId id="299"/>
            <p14:sldId id="302"/>
            <p14:sldId id="301"/>
            <p14:sldId id="303"/>
            <p14:sldId id="365"/>
            <p14:sldId id="367"/>
            <p14:sldId id="368"/>
            <p14:sldId id="304"/>
            <p14:sldId id="305"/>
            <p14:sldId id="308"/>
            <p14:sldId id="307"/>
            <p14:sldId id="309"/>
            <p14:sldId id="310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</p14:sldIdLst>
        </p14:section>
        <p14:section name="Untitled Section" id="{39260B78-ACA1-4CAD-9C95-1C6A3AC782B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61" d="100"/>
          <a:sy n="161" d="100"/>
        </p:scale>
        <p:origin x="174" y="4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1524001" y="6356350"/>
            <a:ext cx="98238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Build your own 2D Game Engine and Create Great Web Games using HTML5, JavaScript, and WebGL. Sung, Pavleas, Arnez, and Pace, 2015.</a:t>
            </a:r>
          </a:p>
          <a:p>
            <a:pPr algn="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59740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792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77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6953003" y="6356349"/>
            <a:ext cx="44007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err="1" smtClean="0"/>
              <a:t>Ch</a:t>
            </a:r>
            <a:r>
              <a:rPr lang="en-US" dirty="0" smtClean="0"/>
              <a:t> 5</a:t>
            </a:r>
            <a:r>
              <a:rPr lang="en-US" smtClean="0"/>
              <a:t>: Textures</a:t>
            </a:r>
            <a:r>
              <a:rPr lang="en-US" dirty="0" smtClean="0"/>
              <a:t>,</a:t>
            </a:r>
            <a:r>
              <a:rPr lang="en-US" baseline="0" dirty="0" smtClean="0"/>
              <a:t> Sprites, and Fonts</a:t>
            </a:r>
            <a:endParaRPr lang="en-US" dirty="0" smtClean="0"/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1018309" y="6356348"/>
            <a:ext cx="4619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Build your own 2D Game Engine. Sung, Pavleas, Arnez, and Pace, 2015.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5638181" y="6332538"/>
            <a:ext cx="1085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18519D8-EF53-49CA-8398-8679FCABDC7B}" type="slidenum">
              <a:rPr lang="en-US" smtClean="0"/>
              <a:t>‹#›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18626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9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84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94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385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503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31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901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44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" Target="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5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jpeg"/><Relationship Id="rId4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Textures, Sprites, and Fonts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24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Answer: What will I see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 object:</a:t>
            </a:r>
          </a:p>
          <a:p>
            <a:pPr lvl="1"/>
            <a:r>
              <a:rPr lang="en-US" dirty="0" smtClean="0"/>
              <a:t>V1: Position=(-0.5,-0.5)  UV=(0, 0)</a:t>
            </a:r>
          </a:p>
          <a:p>
            <a:pPr lvl="1"/>
            <a:r>
              <a:rPr lang="en-US" dirty="0" smtClean="0"/>
              <a:t>V2: </a:t>
            </a:r>
            <a:r>
              <a:rPr lang="en-US" dirty="0"/>
              <a:t>Position=(-</a:t>
            </a:r>
            <a:r>
              <a:rPr lang="en-US" dirty="0" smtClean="0"/>
              <a:t>0.5, 0.5</a:t>
            </a:r>
            <a:r>
              <a:rPr lang="en-US" dirty="0"/>
              <a:t>)  UV=(0, </a:t>
            </a:r>
            <a:r>
              <a:rPr lang="en-US" dirty="0" smtClean="0"/>
              <a:t>1)</a:t>
            </a:r>
          </a:p>
          <a:p>
            <a:pPr lvl="1"/>
            <a:r>
              <a:rPr lang="en-US" dirty="0" smtClean="0"/>
              <a:t>V3: </a:t>
            </a:r>
            <a:r>
              <a:rPr lang="en-US" dirty="0"/>
              <a:t>Position</a:t>
            </a:r>
            <a:r>
              <a:rPr lang="en-US" dirty="0" smtClean="0"/>
              <a:t>=(0.5,0.5</a:t>
            </a:r>
            <a:r>
              <a:rPr lang="en-US" dirty="0"/>
              <a:t>)  UV</a:t>
            </a:r>
            <a:r>
              <a:rPr lang="en-US" dirty="0" smtClean="0"/>
              <a:t>=(1, 1)</a:t>
            </a:r>
          </a:p>
          <a:p>
            <a:pPr lvl="1"/>
            <a:r>
              <a:rPr lang="en-US" dirty="0" smtClean="0"/>
              <a:t>V4: Position=(0.5, -0.5) UV=(1, 0)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156174" y="3890459"/>
            <a:ext cx="1317641" cy="1234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420" y="1234693"/>
            <a:ext cx="2425263" cy="24252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278955" y="2111828"/>
            <a:ext cx="1317641" cy="1234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523" y="2036638"/>
            <a:ext cx="1384504" cy="1384504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rot="1344500">
            <a:off x="8865135" y="2553031"/>
            <a:ext cx="1429037" cy="349741"/>
          </a:xfrm>
          <a:prstGeom prst="rightArrow">
            <a:avLst>
              <a:gd name="adj1" fmla="val 28780"/>
              <a:gd name="adj2" fmla="val 1213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9872314">
            <a:off x="8504636" y="3620021"/>
            <a:ext cx="1793703" cy="349741"/>
          </a:xfrm>
          <a:prstGeom prst="rightArrow">
            <a:avLst>
              <a:gd name="adj1" fmla="val 28780"/>
              <a:gd name="adj2" fmla="val 1213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0666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FontRenderable</a:t>
            </a:r>
            <a:r>
              <a:rPr lang="en-US" dirty="0" smtClean="0"/>
              <a:t>::draw()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2533"/>
            <a:ext cx="10515600" cy="4534430"/>
          </a:xfrm>
        </p:spPr>
        <p:txBody>
          <a:bodyPr/>
          <a:lstStyle/>
          <a:p>
            <a:r>
              <a:rPr lang="en-US" dirty="0" smtClean="0"/>
              <a:t>For each character</a:t>
            </a:r>
          </a:p>
          <a:p>
            <a:pPr lvl="1"/>
            <a:r>
              <a:rPr lang="en-US" dirty="0" smtClean="0"/>
              <a:t>Compute the </a:t>
            </a:r>
            <a:r>
              <a:rPr lang="en-US" dirty="0" err="1" smtClean="0"/>
              <a:t>xform</a:t>
            </a:r>
            <a:r>
              <a:rPr lang="en-US" dirty="0" smtClean="0"/>
              <a:t> of the character (</a:t>
            </a:r>
            <a:r>
              <a:rPr lang="en-US" b="1" dirty="0" err="1" smtClean="0"/>
              <a:t>mOneChar.xForm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Draw the character</a:t>
            </a:r>
          </a:p>
          <a:p>
            <a:r>
              <a:rPr lang="en-US" dirty="0" smtClean="0"/>
              <a:t>Limitation: String is not an entity (e.g., cannot rotate the string)!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04"/>
          <a:stretch/>
        </p:blipFill>
        <p:spPr bwMode="auto">
          <a:xfrm>
            <a:off x="1961622" y="3471333"/>
            <a:ext cx="10029825" cy="3135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274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Font rotation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dirty="0" err="1" smtClean="0"/>
              <a:t>FontRenderable.draw</a:t>
            </a:r>
            <a:r>
              <a:rPr lang="en-US" dirty="0" smtClean="0"/>
              <a:t>()</a:t>
            </a:r>
          </a:p>
          <a:p>
            <a:r>
              <a:rPr lang="en-US" dirty="0" smtClean="0"/>
              <a:t>Must pass rotation </a:t>
            </a:r>
          </a:p>
          <a:p>
            <a:pPr lvl="1"/>
            <a:r>
              <a:rPr lang="en-US" dirty="0" smtClean="0"/>
              <a:t>from </a:t>
            </a:r>
            <a:r>
              <a:rPr lang="en-US" b="1" dirty="0" err="1" smtClean="0"/>
              <a:t>FontRenderable.mXform</a:t>
            </a:r>
            <a:r>
              <a:rPr lang="en-US" b="1" dirty="0" smtClean="0"/>
              <a:t> </a:t>
            </a:r>
          </a:p>
          <a:p>
            <a:pPr lvl="1"/>
            <a:r>
              <a:rPr lang="en-US" dirty="0" smtClean="0"/>
              <a:t>to </a:t>
            </a:r>
            <a:r>
              <a:rPr lang="en-US" b="1" dirty="0" err="1" smtClean="0"/>
              <a:t>mOneChar.mXform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5011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5: learned?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resource manager</a:t>
            </a:r>
          </a:p>
          <a:p>
            <a:r>
              <a:rPr lang="en-US" dirty="0" smtClean="0"/>
              <a:t>Texture mapping</a:t>
            </a:r>
          </a:p>
          <a:p>
            <a:pPr lvl="1"/>
            <a:r>
              <a:rPr lang="en-US" dirty="0" smtClean="0"/>
              <a:t>UV Coordinate System</a:t>
            </a:r>
          </a:p>
          <a:p>
            <a:r>
              <a:rPr lang="en-US" dirty="0" smtClean="0"/>
              <a:t>Sprite elements in a Texture</a:t>
            </a:r>
          </a:p>
          <a:p>
            <a:pPr lvl="1"/>
            <a:r>
              <a:rPr lang="en-US" dirty="0" smtClean="0"/>
              <a:t>Drawing with sprites</a:t>
            </a:r>
          </a:p>
          <a:p>
            <a:r>
              <a:rPr lang="en-US" dirty="0" smtClean="0"/>
              <a:t>Sprite Sheet for animation</a:t>
            </a:r>
          </a:p>
          <a:p>
            <a:pPr lvl="1"/>
            <a:r>
              <a:rPr lang="en-US" dirty="0" smtClean="0"/>
              <a:t>Sprite Animation</a:t>
            </a:r>
          </a:p>
          <a:p>
            <a:r>
              <a:rPr lang="en-US" dirty="0" smtClean="0"/>
              <a:t>Bitmap font</a:t>
            </a:r>
          </a:p>
          <a:p>
            <a:r>
              <a:rPr lang="en-US" dirty="0" smtClean="0"/>
              <a:t>Next: Simple behavior </a:t>
            </a:r>
            <a:r>
              <a:rPr lang="en-US" smtClean="0"/>
              <a:t>(collision)!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063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Question: What about now?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 object:</a:t>
            </a:r>
          </a:p>
          <a:p>
            <a:pPr lvl="1"/>
            <a:r>
              <a:rPr lang="en-US" dirty="0" smtClean="0"/>
              <a:t>V1: Position=(-0.5,-0.5)  UV=(0, 0)</a:t>
            </a:r>
          </a:p>
          <a:p>
            <a:pPr lvl="1"/>
            <a:r>
              <a:rPr lang="en-US" dirty="0" smtClean="0"/>
              <a:t>V2: </a:t>
            </a:r>
            <a:r>
              <a:rPr lang="en-US" dirty="0"/>
              <a:t>Position=(-</a:t>
            </a:r>
            <a:r>
              <a:rPr lang="en-US" dirty="0" smtClean="0"/>
              <a:t>0.5, 0.5</a:t>
            </a:r>
            <a:r>
              <a:rPr lang="en-US" dirty="0"/>
              <a:t>)  UV=(0, </a:t>
            </a:r>
            <a:r>
              <a:rPr lang="en-US" dirty="0" smtClean="0"/>
              <a:t>0.5)</a:t>
            </a:r>
          </a:p>
          <a:p>
            <a:pPr lvl="1"/>
            <a:r>
              <a:rPr lang="en-US" dirty="0" smtClean="0"/>
              <a:t>V3: </a:t>
            </a:r>
            <a:r>
              <a:rPr lang="en-US" dirty="0"/>
              <a:t>Position</a:t>
            </a:r>
            <a:r>
              <a:rPr lang="en-US" dirty="0" smtClean="0"/>
              <a:t>=(0.5,0.5</a:t>
            </a:r>
            <a:r>
              <a:rPr lang="en-US" dirty="0"/>
              <a:t>)  UV</a:t>
            </a:r>
            <a:r>
              <a:rPr lang="en-US" dirty="0" smtClean="0"/>
              <a:t>=(0.5, 0.5)</a:t>
            </a:r>
          </a:p>
          <a:p>
            <a:pPr lvl="1"/>
            <a:r>
              <a:rPr lang="en-US" dirty="0" smtClean="0"/>
              <a:t>V4: Position=(0.5, -0.5) UV=(0.5, 0)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156174" y="3890459"/>
            <a:ext cx="1317641" cy="1234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420" y="1234693"/>
            <a:ext cx="2425263" cy="242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665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Answer: What about now?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 object:</a:t>
            </a:r>
          </a:p>
          <a:p>
            <a:pPr lvl="1"/>
            <a:r>
              <a:rPr lang="en-US" dirty="0" smtClean="0"/>
              <a:t>V1: Position=(-0.5,-0.5)  UV=(0, 0)</a:t>
            </a:r>
          </a:p>
          <a:p>
            <a:pPr lvl="1"/>
            <a:r>
              <a:rPr lang="en-US" dirty="0" smtClean="0"/>
              <a:t>V2: </a:t>
            </a:r>
            <a:r>
              <a:rPr lang="en-US" dirty="0"/>
              <a:t>Position=(-</a:t>
            </a:r>
            <a:r>
              <a:rPr lang="en-US" dirty="0" smtClean="0"/>
              <a:t>0.5, 0.5</a:t>
            </a:r>
            <a:r>
              <a:rPr lang="en-US" dirty="0"/>
              <a:t>)  UV=(0, </a:t>
            </a:r>
            <a:r>
              <a:rPr lang="en-US" dirty="0" smtClean="0"/>
              <a:t>0.5)</a:t>
            </a:r>
          </a:p>
          <a:p>
            <a:pPr lvl="1"/>
            <a:r>
              <a:rPr lang="en-US" dirty="0" smtClean="0"/>
              <a:t>V3: </a:t>
            </a:r>
            <a:r>
              <a:rPr lang="en-US" dirty="0"/>
              <a:t>Position</a:t>
            </a:r>
            <a:r>
              <a:rPr lang="en-US" dirty="0" smtClean="0"/>
              <a:t>=(0.5,0.5</a:t>
            </a:r>
            <a:r>
              <a:rPr lang="en-US" dirty="0"/>
              <a:t>)  UV</a:t>
            </a:r>
            <a:r>
              <a:rPr lang="en-US" dirty="0" smtClean="0"/>
              <a:t>=(0.5, 0.5)</a:t>
            </a:r>
          </a:p>
          <a:p>
            <a:pPr lvl="1"/>
            <a:r>
              <a:rPr lang="en-US" dirty="0" smtClean="0"/>
              <a:t>V4: Position=(0.5, -0.5) UV=(0.5, 0)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156174" y="3890459"/>
            <a:ext cx="1317641" cy="1234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420" y="1234693"/>
            <a:ext cx="2425263" cy="24252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06420" y="2425147"/>
            <a:ext cx="1175717" cy="1091189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3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Answer: What about now?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 object:</a:t>
            </a:r>
          </a:p>
          <a:p>
            <a:pPr lvl="1"/>
            <a:r>
              <a:rPr lang="en-US" dirty="0" smtClean="0"/>
              <a:t>V1: Position=(-0.5,-0.5)  UV=(0, 0)</a:t>
            </a:r>
          </a:p>
          <a:p>
            <a:pPr lvl="1"/>
            <a:r>
              <a:rPr lang="en-US" dirty="0" smtClean="0"/>
              <a:t>V2: </a:t>
            </a:r>
            <a:r>
              <a:rPr lang="en-US" dirty="0"/>
              <a:t>Position=(-</a:t>
            </a:r>
            <a:r>
              <a:rPr lang="en-US" dirty="0" smtClean="0"/>
              <a:t>0.5, 0.5</a:t>
            </a:r>
            <a:r>
              <a:rPr lang="en-US" dirty="0"/>
              <a:t>)  UV=(0, </a:t>
            </a:r>
            <a:r>
              <a:rPr lang="en-US" dirty="0" smtClean="0"/>
              <a:t>0.5)</a:t>
            </a:r>
          </a:p>
          <a:p>
            <a:pPr lvl="1"/>
            <a:r>
              <a:rPr lang="en-US" dirty="0" smtClean="0"/>
              <a:t>V3: </a:t>
            </a:r>
            <a:r>
              <a:rPr lang="en-US" dirty="0"/>
              <a:t>Position</a:t>
            </a:r>
            <a:r>
              <a:rPr lang="en-US" dirty="0" smtClean="0"/>
              <a:t>=(0.5,0.5</a:t>
            </a:r>
            <a:r>
              <a:rPr lang="en-US" dirty="0"/>
              <a:t>)  UV</a:t>
            </a:r>
            <a:r>
              <a:rPr lang="en-US" dirty="0" smtClean="0"/>
              <a:t>=(0.5, 0.5)</a:t>
            </a:r>
          </a:p>
          <a:p>
            <a:pPr lvl="1"/>
            <a:r>
              <a:rPr lang="en-US" dirty="0" smtClean="0"/>
              <a:t>V4: Position=(0.5, -0.5) UV=(0.5, 0)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156174" y="3890459"/>
            <a:ext cx="1317641" cy="1234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420" y="1234693"/>
            <a:ext cx="2425263" cy="24252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06420" y="2425147"/>
            <a:ext cx="1175717" cy="1091189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278955" y="2111828"/>
            <a:ext cx="1317641" cy="1234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80" r="47746"/>
          <a:stretch/>
        </p:blipFill>
        <p:spPr>
          <a:xfrm>
            <a:off x="10373060" y="2124134"/>
            <a:ext cx="1224486" cy="1247119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1344500">
            <a:off x="8865135" y="2553031"/>
            <a:ext cx="1429037" cy="349741"/>
          </a:xfrm>
          <a:prstGeom prst="rightArrow">
            <a:avLst>
              <a:gd name="adj1" fmla="val 28780"/>
              <a:gd name="adj2" fmla="val 1213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9872314">
            <a:off x="8504636" y="3620021"/>
            <a:ext cx="1793703" cy="349741"/>
          </a:xfrm>
          <a:prstGeom prst="rightArrow">
            <a:avLst>
              <a:gd name="adj1" fmla="val 28780"/>
              <a:gd name="adj2" fmla="val 1213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556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Question: What about now?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 object:</a:t>
            </a:r>
          </a:p>
          <a:p>
            <a:pPr lvl="1"/>
            <a:r>
              <a:rPr lang="en-US" dirty="0" smtClean="0"/>
              <a:t>V1: Position=(-0.5,-0.5)  UV=(0.5, 0)</a:t>
            </a:r>
          </a:p>
          <a:p>
            <a:pPr lvl="1"/>
            <a:r>
              <a:rPr lang="en-US" dirty="0" smtClean="0"/>
              <a:t>V2: </a:t>
            </a:r>
            <a:r>
              <a:rPr lang="en-US" dirty="0"/>
              <a:t>Position=(-</a:t>
            </a:r>
            <a:r>
              <a:rPr lang="en-US" dirty="0" smtClean="0"/>
              <a:t>0.5, 0.5</a:t>
            </a:r>
            <a:r>
              <a:rPr lang="en-US" dirty="0"/>
              <a:t>)  UV=(</a:t>
            </a:r>
            <a:r>
              <a:rPr lang="en-US" dirty="0" smtClean="0"/>
              <a:t>0.5, 0.5)</a:t>
            </a:r>
          </a:p>
          <a:p>
            <a:pPr lvl="1"/>
            <a:r>
              <a:rPr lang="en-US" dirty="0" smtClean="0"/>
              <a:t>V3: </a:t>
            </a:r>
            <a:r>
              <a:rPr lang="en-US" dirty="0"/>
              <a:t>Position</a:t>
            </a:r>
            <a:r>
              <a:rPr lang="en-US" dirty="0" smtClean="0"/>
              <a:t>=(0.5,0.5</a:t>
            </a:r>
            <a:r>
              <a:rPr lang="en-US" dirty="0"/>
              <a:t>)  UV</a:t>
            </a:r>
            <a:r>
              <a:rPr lang="en-US" dirty="0" smtClean="0"/>
              <a:t>=(0, 0.5)</a:t>
            </a:r>
          </a:p>
          <a:p>
            <a:pPr lvl="1"/>
            <a:r>
              <a:rPr lang="en-US" dirty="0" smtClean="0"/>
              <a:t>V4: Position=(0.5, -0.5) UV=(0, 0)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156174" y="3890459"/>
            <a:ext cx="1317641" cy="1234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420" y="1234693"/>
            <a:ext cx="2425263" cy="242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078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Answer: What about now?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 object:</a:t>
            </a:r>
          </a:p>
          <a:p>
            <a:pPr lvl="1"/>
            <a:r>
              <a:rPr lang="en-US" dirty="0" smtClean="0"/>
              <a:t>V1: Position=(-0.5,-0.5)  UV=(0.5, 0)</a:t>
            </a:r>
          </a:p>
          <a:p>
            <a:pPr lvl="1"/>
            <a:r>
              <a:rPr lang="en-US" dirty="0" smtClean="0"/>
              <a:t>V2: </a:t>
            </a:r>
            <a:r>
              <a:rPr lang="en-US" dirty="0"/>
              <a:t>Position=(-</a:t>
            </a:r>
            <a:r>
              <a:rPr lang="en-US" dirty="0" smtClean="0"/>
              <a:t>0.5, 0.5</a:t>
            </a:r>
            <a:r>
              <a:rPr lang="en-US" dirty="0"/>
              <a:t>)  UV=(</a:t>
            </a:r>
            <a:r>
              <a:rPr lang="en-US" dirty="0" smtClean="0"/>
              <a:t>0.5, 0.5)</a:t>
            </a:r>
          </a:p>
          <a:p>
            <a:pPr lvl="1"/>
            <a:r>
              <a:rPr lang="en-US" dirty="0" smtClean="0"/>
              <a:t>V3: </a:t>
            </a:r>
            <a:r>
              <a:rPr lang="en-US" dirty="0"/>
              <a:t>Position</a:t>
            </a:r>
            <a:r>
              <a:rPr lang="en-US" dirty="0" smtClean="0"/>
              <a:t>=(0.5,0.5</a:t>
            </a:r>
            <a:r>
              <a:rPr lang="en-US" dirty="0"/>
              <a:t>)  UV</a:t>
            </a:r>
            <a:r>
              <a:rPr lang="en-US" dirty="0" smtClean="0"/>
              <a:t>=(0, 0.5)</a:t>
            </a:r>
          </a:p>
          <a:p>
            <a:pPr lvl="1"/>
            <a:r>
              <a:rPr lang="en-US" dirty="0" smtClean="0"/>
              <a:t>V4: Position=(0.5, -0.5) UV=(0, 0)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156174" y="3890459"/>
            <a:ext cx="1317641" cy="1234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420" y="1234693"/>
            <a:ext cx="2425263" cy="24252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06420" y="2425147"/>
            <a:ext cx="1175717" cy="1091189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31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solidFill>
                  <a:srgbClr val="FF0000"/>
                </a:solidFill>
              </a:rPr>
              <a:t>Answer: </a:t>
            </a:r>
            <a:r>
              <a:rPr lang="en-US" b="1" dirty="0" smtClean="0">
                <a:solidFill>
                  <a:srgbClr val="FF0000"/>
                </a:solidFill>
              </a:rPr>
              <a:t>What about now?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 object:</a:t>
            </a:r>
          </a:p>
          <a:p>
            <a:pPr lvl="1"/>
            <a:r>
              <a:rPr lang="en-US" dirty="0" smtClean="0"/>
              <a:t>V1: Position=(-0.5,-0.5)  UV=(0.5, 0)</a:t>
            </a:r>
          </a:p>
          <a:p>
            <a:pPr lvl="1"/>
            <a:r>
              <a:rPr lang="en-US" dirty="0" smtClean="0"/>
              <a:t>V2: </a:t>
            </a:r>
            <a:r>
              <a:rPr lang="en-US" dirty="0"/>
              <a:t>Position=(-</a:t>
            </a:r>
            <a:r>
              <a:rPr lang="en-US" dirty="0" smtClean="0"/>
              <a:t>0.5, 0.5</a:t>
            </a:r>
            <a:r>
              <a:rPr lang="en-US" dirty="0"/>
              <a:t>)  UV=(</a:t>
            </a:r>
            <a:r>
              <a:rPr lang="en-US" dirty="0" smtClean="0"/>
              <a:t>0.5, 0.5)</a:t>
            </a:r>
          </a:p>
          <a:p>
            <a:pPr lvl="1"/>
            <a:r>
              <a:rPr lang="en-US" dirty="0" smtClean="0"/>
              <a:t>V3: </a:t>
            </a:r>
            <a:r>
              <a:rPr lang="en-US" dirty="0"/>
              <a:t>Position</a:t>
            </a:r>
            <a:r>
              <a:rPr lang="en-US" dirty="0" smtClean="0"/>
              <a:t>=(0.5,0.5</a:t>
            </a:r>
            <a:r>
              <a:rPr lang="en-US" dirty="0"/>
              <a:t>)  UV</a:t>
            </a:r>
            <a:r>
              <a:rPr lang="en-US" dirty="0" smtClean="0"/>
              <a:t>=(0, 0.5)</a:t>
            </a:r>
          </a:p>
          <a:p>
            <a:pPr lvl="1"/>
            <a:r>
              <a:rPr lang="en-US" dirty="0" smtClean="0"/>
              <a:t>V4: Position=(0.5, -0.5) UV=(0, 0)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156174" y="3890459"/>
            <a:ext cx="1317641" cy="1234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420" y="1234693"/>
            <a:ext cx="2425263" cy="24252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06420" y="2425147"/>
            <a:ext cx="1175717" cy="1091189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endCxn id="8" idx="1"/>
          </p:cNvCxnSpPr>
          <p:nvPr/>
        </p:nvCxnSpPr>
        <p:spPr>
          <a:xfrm flipH="1" flipV="1">
            <a:off x="6406420" y="2447325"/>
            <a:ext cx="749754" cy="2677258"/>
          </a:xfrm>
          <a:prstGeom prst="straightConnector1">
            <a:avLst/>
          </a:prstGeom>
          <a:ln w="222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116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solidFill>
                  <a:srgbClr val="FF0000"/>
                </a:solidFill>
              </a:rPr>
              <a:t>Answer: </a:t>
            </a:r>
            <a:r>
              <a:rPr lang="en-US" b="1" dirty="0" smtClean="0">
                <a:solidFill>
                  <a:srgbClr val="FF0000"/>
                </a:solidFill>
              </a:rPr>
              <a:t>What about now?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 object:</a:t>
            </a:r>
          </a:p>
          <a:p>
            <a:pPr lvl="1"/>
            <a:r>
              <a:rPr lang="en-US" dirty="0" smtClean="0"/>
              <a:t>V1: Position=(-0.5,-0.5)  UV=(0.5, 0)</a:t>
            </a:r>
          </a:p>
          <a:p>
            <a:pPr lvl="1"/>
            <a:r>
              <a:rPr lang="en-US" dirty="0" smtClean="0"/>
              <a:t>V2: </a:t>
            </a:r>
            <a:r>
              <a:rPr lang="en-US" dirty="0"/>
              <a:t>Position=(-</a:t>
            </a:r>
            <a:r>
              <a:rPr lang="en-US" dirty="0" smtClean="0"/>
              <a:t>0.5, 0.5</a:t>
            </a:r>
            <a:r>
              <a:rPr lang="en-US" dirty="0"/>
              <a:t>)  UV=(</a:t>
            </a:r>
            <a:r>
              <a:rPr lang="en-US" dirty="0" smtClean="0"/>
              <a:t>0.5, 0.5)</a:t>
            </a:r>
          </a:p>
          <a:p>
            <a:pPr lvl="1"/>
            <a:r>
              <a:rPr lang="en-US" dirty="0" smtClean="0"/>
              <a:t>V3: </a:t>
            </a:r>
            <a:r>
              <a:rPr lang="en-US" dirty="0"/>
              <a:t>Position</a:t>
            </a:r>
            <a:r>
              <a:rPr lang="en-US" dirty="0" smtClean="0"/>
              <a:t>=(0.5,0.5</a:t>
            </a:r>
            <a:r>
              <a:rPr lang="en-US" dirty="0"/>
              <a:t>)  UV</a:t>
            </a:r>
            <a:r>
              <a:rPr lang="en-US" dirty="0" smtClean="0"/>
              <a:t>=(0, 0.5)</a:t>
            </a:r>
          </a:p>
          <a:p>
            <a:pPr lvl="1"/>
            <a:r>
              <a:rPr lang="en-US" dirty="0" smtClean="0"/>
              <a:t>V4: Position=(0.5, -0.5) UV=(0, 0)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156174" y="3890459"/>
            <a:ext cx="1317641" cy="1234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420" y="1234693"/>
            <a:ext cx="2425263" cy="24252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06420" y="2425147"/>
            <a:ext cx="1175717" cy="1091189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endCxn id="8" idx="1"/>
          </p:cNvCxnSpPr>
          <p:nvPr/>
        </p:nvCxnSpPr>
        <p:spPr>
          <a:xfrm flipH="1" flipV="1">
            <a:off x="6406420" y="2447325"/>
            <a:ext cx="749754" cy="2677258"/>
          </a:xfrm>
          <a:prstGeom prst="straightConnector1">
            <a:avLst/>
          </a:prstGeom>
          <a:ln w="222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7156174" y="2447324"/>
            <a:ext cx="360143" cy="1443135"/>
          </a:xfrm>
          <a:prstGeom prst="straightConnector1">
            <a:avLst/>
          </a:prstGeom>
          <a:ln w="222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611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solidFill>
                  <a:srgbClr val="FF0000"/>
                </a:solidFill>
              </a:rPr>
              <a:t>Answer: </a:t>
            </a:r>
            <a:r>
              <a:rPr lang="en-US" b="1" dirty="0" smtClean="0">
                <a:solidFill>
                  <a:srgbClr val="FF0000"/>
                </a:solidFill>
              </a:rPr>
              <a:t>What about now?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 object:</a:t>
            </a:r>
          </a:p>
          <a:p>
            <a:pPr lvl="1"/>
            <a:r>
              <a:rPr lang="en-US" dirty="0" smtClean="0"/>
              <a:t>V1: Position=(-0.5,-0.5)  UV=(0.5, 0)</a:t>
            </a:r>
          </a:p>
          <a:p>
            <a:pPr lvl="1"/>
            <a:r>
              <a:rPr lang="en-US" dirty="0" smtClean="0"/>
              <a:t>V2: </a:t>
            </a:r>
            <a:r>
              <a:rPr lang="en-US" dirty="0"/>
              <a:t>Position=(-</a:t>
            </a:r>
            <a:r>
              <a:rPr lang="en-US" dirty="0" smtClean="0"/>
              <a:t>0.5, 0.5</a:t>
            </a:r>
            <a:r>
              <a:rPr lang="en-US" dirty="0"/>
              <a:t>)  UV=(</a:t>
            </a:r>
            <a:r>
              <a:rPr lang="en-US" dirty="0" smtClean="0"/>
              <a:t>0.5, 0.5)</a:t>
            </a:r>
          </a:p>
          <a:p>
            <a:pPr lvl="1"/>
            <a:r>
              <a:rPr lang="en-US" dirty="0" smtClean="0"/>
              <a:t>V3: </a:t>
            </a:r>
            <a:r>
              <a:rPr lang="en-US" dirty="0"/>
              <a:t>Position</a:t>
            </a:r>
            <a:r>
              <a:rPr lang="en-US" dirty="0" smtClean="0"/>
              <a:t>=(0.5,0.5</a:t>
            </a:r>
            <a:r>
              <a:rPr lang="en-US" dirty="0"/>
              <a:t>)  UV</a:t>
            </a:r>
            <a:r>
              <a:rPr lang="en-US" dirty="0" smtClean="0"/>
              <a:t>=(0, 0.5)</a:t>
            </a:r>
          </a:p>
          <a:p>
            <a:pPr lvl="1"/>
            <a:r>
              <a:rPr lang="en-US" dirty="0" smtClean="0"/>
              <a:t>V4: Position=(0.5, -0.5) UV=(0, 0)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156174" y="3890459"/>
            <a:ext cx="1317641" cy="1234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420" y="1234693"/>
            <a:ext cx="2425263" cy="24252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06420" y="2425147"/>
            <a:ext cx="1175717" cy="1091189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endCxn id="8" idx="1"/>
          </p:cNvCxnSpPr>
          <p:nvPr/>
        </p:nvCxnSpPr>
        <p:spPr>
          <a:xfrm flipH="1" flipV="1">
            <a:off x="6406420" y="2447325"/>
            <a:ext cx="749754" cy="2677258"/>
          </a:xfrm>
          <a:prstGeom prst="straightConnector1">
            <a:avLst/>
          </a:prstGeom>
          <a:ln w="222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7156174" y="2447324"/>
            <a:ext cx="360143" cy="1443135"/>
          </a:xfrm>
          <a:prstGeom prst="straightConnector1">
            <a:avLst/>
          </a:prstGeom>
          <a:ln w="222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7582137" y="3516336"/>
            <a:ext cx="833958" cy="396301"/>
          </a:xfrm>
          <a:prstGeom prst="straightConnector1">
            <a:avLst/>
          </a:prstGeom>
          <a:ln w="222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564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solidFill>
                  <a:srgbClr val="FF0000"/>
                </a:solidFill>
              </a:rPr>
              <a:t>Answer: </a:t>
            </a:r>
            <a:r>
              <a:rPr lang="en-US" b="1" dirty="0" smtClean="0">
                <a:solidFill>
                  <a:srgbClr val="FF0000"/>
                </a:solidFill>
              </a:rPr>
              <a:t>What about now?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 object:</a:t>
            </a:r>
          </a:p>
          <a:p>
            <a:pPr lvl="1"/>
            <a:r>
              <a:rPr lang="en-US" dirty="0" smtClean="0"/>
              <a:t>V1: Position=(-0.5,-0.5)  UV=(0.5, 0)</a:t>
            </a:r>
          </a:p>
          <a:p>
            <a:pPr lvl="1"/>
            <a:r>
              <a:rPr lang="en-US" dirty="0" smtClean="0"/>
              <a:t>V2: </a:t>
            </a:r>
            <a:r>
              <a:rPr lang="en-US" dirty="0"/>
              <a:t>Position=(-</a:t>
            </a:r>
            <a:r>
              <a:rPr lang="en-US" dirty="0" smtClean="0"/>
              <a:t>0.5, 0.5</a:t>
            </a:r>
            <a:r>
              <a:rPr lang="en-US" dirty="0"/>
              <a:t>)  UV=(</a:t>
            </a:r>
            <a:r>
              <a:rPr lang="en-US" dirty="0" smtClean="0"/>
              <a:t>0.5, 0.5)</a:t>
            </a:r>
          </a:p>
          <a:p>
            <a:pPr lvl="1"/>
            <a:r>
              <a:rPr lang="en-US" dirty="0" smtClean="0"/>
              <a:t>V3: </a:t>
            </a:r>
            <a:r>
              <a:rPr lang="en-US" dirty="0"/>
              <a:t>Position</a:t>
            </a:r>
            <a:r>
              <a:rPr lang="en-US" dirty="0" smtClean="0"/>
              <a:t>=(0.5,0.5</a:t>
            </a:r>
            <a:r>
              <a:rPr lang="en-US" dirty="0"/>
              <a:t>)  UV</a:t>
            </a:r>
            <a:r>
              <a:rPr lang="en-US" dirty="0" smtClean="0"/>
              <a:t>=(0, 0.5)</a:t>
            </a:r>
          </a:p>
          <a:p>
            <a:pPr lvl="1"/>
            <a:r>
              <a:rPr lang="en-US" dirty="0" smtClean="0"/>
              <a:t>V4: Position=(0.5, -0.5) UV=(0, 0)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156174" y="3890459"/>
            <a:ext cx="1317641" cy="1234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420" y="1234693"/>
            <a:ext cx="2425263" cy="24252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06420" y="2425147"/>
            <a:ext cx="1175717" cy="1091189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endCxn id="8" idx="1"/>
          </p:cNvCxnSpPr>
          <p:nvPr/>
        </p:nvCxnSpPr>
        <p:spPr>
          <a:xfrm flipH="1" flipV="1">
            <a:off x="6406420" y="2447325"/>
            <a:ext cx="749754" cy="2677258"/>
          </a:xfrm>
          <a:prstGeom prst="straightConnector1">
            <a:avLst/>
          </a:prstGeom>
          <a:ln w="222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7156174" y="2447324"/>
            <a:ext cx="360143" cy="1443135"/>
          </a:xfrm>
          <a:prstGeom prst="straightConnector1">
            <a:avLst/>
          </a:prstGeom>
          <a:ln w="222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7582137" y="3516336"/>
            <a:ext cx="833958" cy="396301"/>
          </a:xfrm>
          <a:prstGeom prst="straightConnector1">
            <a:avLst/>
          </a:prstGeom>
          <a:ln w="222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6340600" y="3516336"/>
            <a:ext cx="2141315" cy="1608247"/>
          </a:xfrm>
          <a:prstGeom prst="straightConnector1">
            <a:avLst/>
          </a:prstGeom>
          <a:ln w="222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703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Chapter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What is textures, why textures</a:t>
            </a:r>
          </a:p>
          <a:p>
            <a:pPr lvl="0"/>
            <a:r>
              <a:rPr lang="en-US" dirty="0" smtClean="0"/>
              <a:t>How to map and control</a:t>
            </a:r>
            <a:endParaRPr lang="en-US" dirty="0"/>
          </a:p>
          <a:p>
            <a:pPr lvl="0"/>
            <a:r>
              <a:rPr lang="en-US" dirty="0" smtClean="0"/>
              <a:t>Addressing efficiency: loading and memory</a:t>
            </a:r>
            <a:endParaRPr lang="en-US" dirty="0"/>
          </a:p>
          <a:p>
            <a:pPr lvl="0"/>
            <a:r>
              <a:rPr lang="en-US" dirty="0" smtClean="0"/>
              <a:t>Faking animation with textures</a:t>
            </a:r>
            <a:endParaRPr lang="en-US" dirty="0"/>
          </a:p>
          <a:p>
            <a:pPr lvl="0"/>
            <a:r>
              <a:rPr lang="en-US" dirty="0" smtClean="0"/>
              <a:t>Displaying fonts (text) with textures</a:t>
            </a:r>
          </a:p>
          <a:p>
            <a:pPr lvl="1"/>
            <a:r>
              <a:rPr lang="en-US" dirty="0" smtClean="0"/>
              <a:t>This is our text solution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6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solidFill>
                  <a:srgbClr val="FF0000"/>
                </a:solidFill>
              </a:rPr>
              <a:t>Answer: </a:t>
            </a:r>
            <a:r>
              <a:rPr lang="en-US" b="1" dirty="0" smtClean="0">
                <a:solidFill>
                  <a:srgbClr val="FF0000"/>
                </a:solidFill>
              </a:rPr>
              <a:t>What about now?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 object:</a:t>
            </a:r>
          </a:p>
          <a:p>
            <a:pPr lvl="1"/>
            <a:r>
              <a:rPr lang="en-US" dirty="0" smtClean="0"/>
              <a:t>V1: Position=(-0.5,-0.5)  UV=(0.5, 0)</a:t>
            </a:r>
          </a:p>
          <a:p>
            <a:pPr lvl="1"/>
            <a:r>
              <a:rPr lang="en-US" dirty="0" smtClean="0"/>
              <a:t>V2: </a:t>
            </a:r>
            <a:r>
              <a:rPr lang="en-US" dirty="0"/>
              <a:t>Position=(-</a:t>
            </a:r>
            <a:r>
              <a:rPr lang="en-US" dirty="0" smtClean="0"/>
              <a:t>0.5, 0.5</a:t>
            </a:r>
            <a:r>
              <a:rPr lang="en-US" dirty="0"/>
              <a:t>)  UV=(</a:t>
            </a:r>
            <a:r>
              <a:rPr lang="en-US" dirty="0" smtClean="0"/>
              <a:t>0.5, 0.5)</a:t>
            </a:r>
          </a:p>
          <a:p>
            <a:pPr lvl="1"/>
            <a:r>
              <a:rPr lang="en-US" dirty="0" smtClean="0"/>
              <a:t>V3: </a:t>
            </a:r>
            <a:r>
              <a:rPr lang="en-US" dirty="0"/>
              <a:t>Position</a:t>
            </a:r>
            <a:r>
              <a:rPr lang="en-US" dirty="0" smtClean="0"/>
              <a:t>=(0.5,0.5</a:t>
            </a:r>
            <a:r>
              <a:rPr lang="en-US" dirty="0"/>
              <a:t>)  UV</a:t>
            </a:r>
            <a:r>
              <a:rPr lang="en-US" dirty="0" smtClean="0"/>
              <a:t>=(0, 0.5)</a:t>
            </a:r>
          </a:p>
          <a:p>
            <a:pPr lvl="1"/>
            <a:r>
              <a:rPr lang="en-US" dirty="0" smtClean="0"/>
              <a:t>V4: Position=(0.5, -0.5) UV=(0, 0)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156174" y="3890459"/>
            <a:ext cx="1317641" cy="1234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420" y="1234693"/>
            <a:ext cx="2425263" cy="24252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06420" y="2425147"/>
            <a:ext cx="1175717" cy="1091189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endCxn id="8" idx="1"/>
          </p:cNvCxnSpPr>
          <p:nvPr/>
        </p:nvCxnSpPr>
        <p:spPr>
          <a:xfrm flipH="1" flipV="1">
            <a:off x="6406420" y="2447325"/>
            <a:ext cx="749754" cy="2677258"/>
          </a:xfrm>
          <a:prstGeom prst="straightConnector1">
            <a:avLst/>
          </a:prstGeom>
          <a:ln w="222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7156174" y="2447324"/>
            <a:ext cx="360143" cy="1443135"/>
          </a:xfrm>
          <a:prstGeom prst="straightConnector1">
            <a:avLst/>
          </a:prstGeom>
          <a:ln w="222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7582137" y="3516336"/>
            <a:ext cx="833958" cy="396301"/>
          </a:xfrm>
          <a:prstGeom prst="straightConnector1">
            <a:avLst/>
          </a:prstGeom>
          <a:ln w="222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6340600" y="3516336"/>
            <a:ext cx="2141315" cy="1608247"/>
          </a:xfrm>
          <a:prstGeom prst="straightConnector1">
            <a:avLst/>
          </a:prstGeom>
          <a:ln w="222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0278955" y="2111828"/>
            <a:ext cx="1317641" cy="1234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80" r="47746"/>
          <a:stretch/>
        </p:blipFill>
        <p:spPr>
          <a:xfrm rot="16200000">
            <a:off x="10290272" y="2110149"/>
            <a:ext cx="1224486" cy="1247119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rot="1344500">
            <a:off x="8857338" y="2553031"/>
            <a:ext cx="1429037" cy="349741"/>
          </a:xfrm>
          <a:prstGeom prst="rightArrow">
            <a:avLst>
              <a:gd name="adj1" fmla="val 28780"/>
              <a:gd name="adj2" fmla="val 1213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9872314">
            <a:off x="8496839" y="3620021"/>
            <a:ext cx="1793703" cy="349741"/>
          </a:xfrm>
          <a:prstGeom prst="rightArrow">
            <a:avLst>
              <a:gd name="adj1" fmla="val 28780"/>
              <a:gd name="adj2" fmla="val 1213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535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Question: What will I see now?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 object:</a:t>
            </a:r>
          </a:p>
          <a:p>
            <a:pPr lvl="1"/>
            <a:r>
              <a:rPr lang="en-US" dirty="0" smtClean="0"/>
              <a:t>V1: Position=(-0.5,-0.5)  UV=(-1, -1)</a:t>
            </a:r>
          </a:p>
          <a:p>
            <a:pPr lvl="1"/>
            <a:r>
              <a:rPr lang="en-US" dirty="0" smtClean="0"/>
              <a:t>V2: </a:t>
            </a:r>
            <a:r>
              <a:rPr lang="en-US" dirty="0"/>
              <a:t>Position=(-</a:t>
            </a:r>
            <a:r>
              <a:rPr lang="en-US" dirty="0" smtClean="0"/>
              <a:t>0.5, 0.5</a:t>
            </a:r>
            <a:r>
              <a:rPr lang="en-US" dirty="0"/>
              <a:t>)  UV</a:t>
            </a:r>
            <a:r>
              <a:rPr lang="en-US" dirty="0" smtClean="0"/>
              <a:t>=(-1, </a:t>
            </a:r>
            <a:r>
              <a:rPr lang="en-US" dirty="0"/>
              <a:t>2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V3: </a:t>
            </a:r>
            <a:r>
              <a:rPr lang="en-US" dirty="0"/>
              <a:t>Position</a:t>
            </a:r>
            <a:r>
              <a:rPr lang="en-US" dirty="0" smtClean="0"/>
              <a:t>=(0.5,0.5</a:t>
            </a:r>
            <a:r>
              <a:rPr lang="en-US" dirty="0"/>
              <a:t>)  UV</a:t>
            </a:r>
            <a:r>
              <a:rPr lang="en-US" dirty="0" smtClean="0"/>
              <a:t>=(2, </a:t>
            </a:r>
            <a:r>
              <a:rPr lang="en-US" dirty="0"/>
              <a:t>2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V4: Position=(0.5, -0.5) UV=(2 -1)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156174" y="3890459"/>
            <a:ext cx="1317641" cy="1234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420" y="1234693"/>
            <a:ext cx="2425263" cy="242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05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Answer: What will I see now?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 object:</a:t>
            </a:r>
          </a:p>
          <a:p>
            <a:pPr lvl="1"/>
            <a:r>
              <a:rPr lang="en-US" dirty="0" smtClean="0"/>
              <a:t>V1: Position=(-0.5,-0.5)  UV=(-1, -1)</a:t>
            </a:r>
          </a:p>
          <a:p>
            <a:pPr lvl="1"/>
            <a:r>
              <a:rPr lang="en-US" dirty="0" smtClean="0"/>
              <a:t>V2: </a:t>
            </a:r>
            <a:r>
              <a:rPr lang="en-US" dirty="0"/>
              <a:t>Position=(-</a:t>
            </a:r>
            <a:r>
              <a:rPr lang="en-US" dirty="0" smtClean="0"/>
              <a:t>0.5, 0.5</a:t>
            </a:r>
            <a:r>
              <a:rPr lang="en-US" dirty="0"/>
              <a:t>)  UV</a:t>
            </a:r>
            <a:r>
              <a:rPr lang="en-US" dirty="0" smtClean="0"/>
              <a:t>=(-1, </a:t>
            </a:r>
            <a:r>
              <a:rPr lang="en-US" dirty="0"/>
              <a:t>2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V3: </a:t>
            </a:r>
            <a:r>
              <a:rPr lang="en-US" dirty="0"/>
              <a:t>Position</a:t>
            </a:r>
            <a:r>
              <a:rPr lang="en-US" dirty="0" smtClean="0"/>
              <a:t>=(0.5,0.5</a:t>
            </a:r>
            <a:r>
              <a:rPr lang="en-US" dirty="0"/>
              <a:t>)  UV</a:t>
            </a:r>
            <a:r>
              <a:rPr lang="en-US" dirty="0" smtClean="0"/>
              <a:t>=(2, </a:t>
            </a:r>
            <a:r>
              <a:rPr lang="en-US" dirty="0"/>
              <a:t>2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V4: Position=(0.5, -0.5) UV=(2 -1)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156174" y="3890459"/>
            <a:ext cx="1317641" cy="1234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420" y="1234693"/>
            <a:ext cx="2425263" cy="24252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02426" y="295335"/>
            <a:ext cx="4577678" cy="423419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625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Answer: What will I see now?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 object:</a:t>
            </a:r>
          </a:p>
          <a:p>
            <a:pPr lvl="1"/>
            <a:r>
              <a:rPr lang="en-US" dirty="0" smtClean="0"/>
              <a:t>V1: Position=(-0.5,-0.5)  UV=(-1, -1)</a:t>
            </a:r>
          </a:p>
          <a:p>
            <a:pPr lvl="1"/>
            <a:r>
              <a:rPr lang="en-US" dirty="0" smtClean="0"/>
              <a:t>V2: </a:t>
            </a:r>
            <a:r>
              <a:rPr lang="en-US" dirty="0"/>
              <a:t>Position=(-</a:t>
            </a:r>
            <a:r>
              <a:rPr lang="en-US" dirty="0" smtClean="0"/>
              <a:t>0.5, 0.5</a:t>
            </a:r>
            <a:r>
              <a:rPr lang="en-US" dirty="0"/>
              <a:t>)  UV</a:t>
            </a:r>
            <a:r>
              <a:rPr lang="en-US" dirty="0" smtClean="0"/>
              <a:t>=(-1, </a:t>
            </a:r>
            <a:r>
              <a:rPr lang="en-US" dirty="0"/>
              <a:t>2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V3: </a:t>
            </a:r>
            <a:r>
              <a:rPr lang="en-US" dirty="0"/>
              <a:t>Position</a:t>
            </a:r>
            <a:r>
              <a:rPr lang="en-US" dirty="0" smtClean="0"/>
              <a:t>=(0.5,0.5</a:t>
            </a:r>
            <a:r>
              <a:rPr lang="en-US" dirty="0"/>
              <a:t>)  UV</a:t>
            </a:r>
            <a:r>
              <a:rPr lang="en-US" dirty="0" smtClean="0"/>
              <a:t>=(2, </a:t>
            </a:r>
            <a:r>
              <a:rPr lang="en-US" dirty="0"/>
              <a:t>2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V4: Position=(0.5, -0.5) UV=(2 -1)</a:t>
            </a:r>
          </a:p>
          <a:p>
            <a:pPr lvl="1"/>
            <a:endParaRPr lang="en-US" dirty="0"/>
          </a:p>
          <a:p>
            <a:r>
              <a:rPr lang="en-US" b="1" dirty="0" smtClean="0">
                <a:solidFill>
                  <a:srgbClr val="FF0000"/>
                </a:solidFill>
              </a:rPr>
              <a:t>But!! … what would be shown outside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Of the 0 to 1 UV range?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156174" y="3890459"/>
            <a:ext cx="1317641" cy="1234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420" y="1234693"/>
            <a:ext cx="2425263" cy="24252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02426" y="295335"/>
            <a:ext cx="4577678" cy="423419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278955" y="2111828"/>
            <a:ext cx="1317641" cy="1234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70" t="-1412" r="-856" b="4847"/>
          <a:stretch/>
        </p:blipFill>
        <p:spPr>
          <a:xfrm>
            <a:off x="10505943" y="2293857"/>
            <a:ext cx="886463" cy="79165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1344500">
            <a:off x="8857338" y="2553031"/>
            <a:ext cx="1429037" cy="349741"/>
          </a:xfrm>
          <a:prstGeom prst="rightArrow">
            <a:avLst>
              <a:gd name="adj1" fmla="val 28780"/>
              <a:gd name="adj2" fmla="val 1213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9872314">
            <a:off x="8496839" y="3620021"/>
            <a:ext cx="1793703" cy="349741"/>
          </a:xfrm>
          <a:prstGeom prst="rightArrow">
            <a:avLst>
              <a:gd name="adj1" fmla="val 28780"/>
              <a:gd name="adj2" fmla="val 1213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458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5.1: </a:t>
            </a:r>
            <a:r>
              <a:rPr lang="en-US" dirty="0" err="1" smtClean="0"/>
              <a:t>TextureShader</a:t>
            </a:r>
            <a:r>
              <a:rPr lang="en-US" dirty="0" smtClean="0"/>
              <a:t> Project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590676"/>
            <a:ext cx="9136329" cy="40810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925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5.1: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define </a:t>
            </a:r>
            <a:r>
              <a:rPr lang="en-US" dirty="0" err="1"/>
              <a:t>uv</a:t>
            </a:r>
            <a:r>
              <a:rPr lang="en-US" dirty="0"/>
              <a:t> coordinates for geometries with WebGL</a:t>
            </a:r>
          </a:p>
          <a:p>
            <a:r>
              <a:rPr lang="en-US" dirty="0" smtClean="0"/>
              <a:t>create </a:t>
            </a:r>
            <a:r>
              <a:rPr lang="en-US" dirty="0"/>
              <a:t>a texture coordinate buffer in </a:t>
            </a:r>
            <a:r>
              <a:rPr lang="en-US" dirty="0" smtClean="0"/>
              <a:t>WebGL</a:t>
            </a:r>
            <a:endParaRPr lang="en-US" dirty="0"/>
          </a:p>
          <a:p>
            <a:r>
              <a:rPr lang="en-US" dirty="0" smtClean="0"/>
              <a:t>build </a:t>
            </a:r>
            <a:r>
              <a:rPr lang="en-US" dirty="0"/>
              <a:t>GLSL shaders to render the textured geometry</a:t>
            </a:r>
          </a:p>
          <a:p>
            <a:r>
              <a:rPr lang="en-US" dirty="0" smtClean="0"/>
              <a:t>define </a:t>
            </a:r>
            <a:r>
              <a:rPr lang="en-US" dirty="0"/>
              <a:t>the texture </a:t>
            </a:r>
            <a:r>
              <a:rPr lang="en-US" dirty="0" smtClean="0"/>
              <a:t>engine </a:t>
            </a:r>
            <a:r>
              <a:rPr lang="en-US" dirty="0"/>
              <a:t>component to load and process an image into a texture and to unload a texture</a:t>
            </a:r>
          </a:p>
          <a:p>
            <a:r>
              <a:rPr lang="en-US" dirty="0" smtClean="0"/>
              <a:t>implement </a:t>
            </a:r>
            <a:r>
              <a:rPr lang="en-US" dirty="0"/>
              <a:t>simple texture tinting, a modification of all texels with a programmer-specified color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30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Texture Implementation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GLSL </a:t>
            </a:r>
            <a:r>
              <a:rPr lang="en-US" dirty="0" err="1" smtClean="0"/>
              <a:t>Shaders</a:t>
            </a:r>
            <a:r>
              <a:rPr lang="en-US" dirty="0" smtClean="0"/>
              <a:t>: </a:t>
            </a:r>
            <a:r>
              <a:rPr lang="en-US" dirty="0" err="1" smtClean="0"/>
              <a:t>TextureVS.glsl</a:t>
            </a:r>
            <a:r>
              <a:rPr lang="en-US" dirty="0" smtClean="0"/>
              <a:t> + </a:t>
            </a:r>
            <a:r>
              <a:rPr lang="en-US" dirty="0" err="1" smtClean="0"/>
              <a:t>TextureFS.glsl</a:t>
            </a:r>
            <a:endParaRPr lang="en-US" dirty="0" smtClean="0"/>
          </a:p>
          <a:p>
            <a:pPr lvl="1"/>
            <a:r>
              <a:rPr lang="en-US" dirty="0" smtClean="0"/>
              <a:t>Support UV coordinate at vertex positions</a:t>
            </a:r>
          </a:p>
          <a:p>
            <a:r>
              <a:rPr lang="en-US" dirty="0" smtClean="0"/>
              <a:t>Engine_VertexBuffer.js:</a:t>
            </a:r>
          </a:p>
          <a:p>
            <a:pPr lvl="1"/>
            <a:r>
              <a:rPr lang="en-US" dirty="0" smtClean="0"/>
              <a:t>Define UV buffer to load into </a:t>
            </a:r>
            <a:r>
              <a:rPr lang="en-US" dirty="0" err="1" smtClean="0"/>
              <a:t>WebGL</a:t>
            </a:r>
            <a:endParaRPr lang="en-US" dirty="0" smtClean="0"/>
          </a:p>
          <a:p>
            <a:r>
              <a:rPr lang="en-US" dirty="0" smtClean="0"/>
              <a:t>TextureShader.js:</a:t>
            </a:r>
          </a:p>
          <a:p>
            <a:pPr lvl="1"/>
            <a:r>
              <a:rPr lang="en-US" dirty="0" smtClean="0"/>
              <a:t>Allow programmer access to the GLSL </a:t>
            </a:r>
            <a:r>
              <a:rPr lang="en-US" dirty="0" err="1" smtClean="0"/>
              <a:t>Shaders</a:t>
            </a:r>
            <a:endParaRPr lang="en-US" dirty="0" smtClean="0"/>
          </a:p>
          <a:p>
            <a:r>
              <a:rPr lang="en-US" dirty="0" err="1" smtClean="0"/>
              <a:t>Engine_DefaultResources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New instance of sharable </a:t>
            </a:r>
            <a:r>
              <a:rPr lang="en-US" dirty="0" err="1" smtClean="0"/>
              <a:t>TextureShader</a:t>
            </a:r>
            <a:r>
              <a:rPr lang="en-US" dirty="0" smtClean="0"/>
              <a:t> object</a:t>
            </a:r>
          </a:p>
          <a:p>
            <a:r>
              <a:rPr lang="en-US" dirty="0" smtClean="0"/>
              <a:t>TextureRenderable.js: </a:t>
            </a:r>
          </a:p>
          <a:p>
            <a:pPr lvl="1"/>
            <a:r>
              <a:rPr lang="en-US" dirty="0" smtClean="0"/>
              <a:t>Allows multiple </a:t>
            </a:r>
            <a:r>
              <a:rPr lang="en-US" dirty="0" err="1" smtClean="0"/>
              <a:t>textureShader</a:t>
            </a:r>
            <a:r>
              <a:rPr lang="en-US" dirty="0" smtClean="0"/>
              <a:t> objects to be drawn (at different locations)</a:t>
            </a:r>
          </a:p>
          <a:p>
            <a:r>
              <a:rPr lang="en-US" dirty="0" smtClean="0"/>
              <a:t>Engine_Textures.js: </a:t>
            </a:r>
          </a:p>
          <a:p>
            <a:pPr lvl="1"/>
            <a:r>
              <a:rPr lang="en-US" dirty="0" smtClean="0"/>
              <a:t>Allows loading of texture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0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</a:t>
            </a:r>
            <a:r>
              <a:rPr lang="en-US" dirty="0" err="1" smtClean="0"/>
              <a:t>SimpleShader</a:t>
            </a:r>
            <a:r>
              <a:rPr lang="en-US" dirty="0" smtClean="0"/>
              <a:t> and GLSL </a:t>
            </a:r>
            <a:r>
              <a:rPr lang="en-US" dirty="0" err="1" smtClean="0"/>
              <a:t>Shaders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</a:t>
            </a:r>
            <a:r>
              <a:rPr lang="en-US" dirty="0" smtClean="0"/>
              <a:t>ttribute: </a:t>
            </a:r>
            <a:r>
              <a:rPr lang="en-US" dirty="0" err="1" smtClean="0"/>
              <a:t>aSquareVertexPosition</a:t>
            </a:r>
            <a:endParaRPr lang="en-US" dirty="0" smtClean="0"/>
          </a:p>
          <a:p>
            <a:pPr lvl="1"/>
            <a:r>
              <a:rPr lang="en-US" dirty="0" smtClean="0"/>
              <a:t>Per vertex change</a:t>
            </a:r>
          </a:p>
          <a:p>
            <a:pPr lvl="1"/>
            <a:r>
              <a:rPr lang="en-US" dirty="0" smtClean="0"/>
              <a:t>Fed via </a:t>
            </a:r>
            <a:r>
              <a:rPr lang="en-US" dirty="0" err="1" smtClean="0"/>
              <a:t>gl.ARRAY_BUFFER</a:t>
            </a:r>
            <a:endParaRPr lang="en-US" dirty="0" smtClean="0"/>
          </a:p>
          <a:p>
            <a:r>
              <a:rPr lang="en-US" dirty="0" smtClean="0"/>
              <a:t>uniform: transforms and </a:t>
            </a:r>
            <a:r>
              <a:rPr lang="en-US" dirty="0" err="1" smtClean="0"/>
              <a:t>pixelColor</a:t>
            </a:r>
            <a:endParaRPr lang="en-US" dirty="0" smtClean="0"/>
          </a:p>
          <a:p>
            <a:pPr lvl="1"/>
            <a:r>
              <a:rPr lang="en-US" dirty="0" smtClean="0"/>
              <a:t>Per render update</a:t>
            </a:r>
          </a:p>
          <a:p>
            <a:pPr lvl="1"/>
            <a:r>
              <a:rPr lang="en-US" dirty="0" smtClean="0"/>
              <a:t>Stay constant for all vertices</a:t>
            </a:r>
          </a:p>
          <a:p>
            <a:r>
              <a:rPr lang="en-US" dirty="0" err="1" smtClean="0"/>
              <a:t>SimpleShader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Interfaces JavaScript to GLSL variables</a:t>
            </a:r>
          </a:p>
          <a:p>
            <a:r>
              <a:rPr lang="en-US" dirty="0" err="1" smtClean="0"/>
              <a:t>Renderable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Supports our clients to work with </a:t>
            </a:r>
            <a:r>
              <a:rPr lang="en-US" dirty="0" err="1" smtClean="0"/>
              <a:t>SimpleShader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887" y="1655336"/>
            <a:ext cx="5710238" cy="3712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80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Texture Implementation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GLSL </a:t>
            </a:r>
            <a:r>
              <a:rPr lang="en-US" dirty="0" err="1" smtClean="0"/>
              <a:t>Shaders</a:t>
            </a:r>
            <a:r>
              <a:rPr lang="en-US" dirty="0" smtClean="0"/>
              <a:t>: </a:t>
            </a:r>
            <a:r>
              <a:rPr lang="en-US" dirty="0" err="1" smtClean="0"/>
              <a:t>TextureVS.glsl</a:t>
            </a:r>
            <a:r>
              <a:rPr lang="en-US" dirty="0" smtClean="0"/>
              <a:t> + </a:t>
            </a:r>
            <a:r>
              <a:rPr lang="en-US" dirty="0" err="1" smtClean="0"/>
              <a:t>TextureFS.glsl</a:t>
            </a:r>
            <a:endParaRPr lang="en-US" dirty="0" smtClean="0"/>
          </a:p>
          <a:p>
            <a:pPr lvl="1"/>
            <a:r>
              <a:rPr lang="en-US" dirty="0" smtClean="0"/>
              <a:t>Support UV coordinate at vertex positions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Engine_VertexBuffer.js: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Define UV buffer to load into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WebGL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TextureShader.js: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Allow programmer access to the GLSL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Shaders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Engine_DefaultResources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: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New instance of sharable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TextureShader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object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TextureRenderable.js: 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Allows multiple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textureShader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objects to be drawn (at different locations)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Engine_Textures.js: 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Allows loading of texture files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09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22" y="3351191"/>
            <a:ext cx="5622843" cy="33816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TextureVS</a:t>
            </a:r>
            <a:r>
              <a:rPr lang="en-US" dirty="0" smtClean="0"/>
              <a:t> (Vertex </a:t>
            </a:r>
            <a:r>
              <a:rPr lang="en-US" dirty="0" err="1" smtClean="0"/>
              <a:t>Shader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376" y="1800225"/>
            <a:ext cx="5374424" cy="3695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7600950" y="3143250"/>
            <a:ext cx="2343150" cy="1181100"/>
          </a:xfrm>
          <a:prstGeom prst="roundRect">
            <a:avLst/>
          </a:prstGeom>
          <a:noFill/>
          <a:ln w="1079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13510" y="15581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varying: changes per pixel</a:t>
            </a:r>
          </a:p>
          <a:p>
            <a:pPr lvl="1"/>
            <a:r>
              <a:rPr lang="en-US" dirty="0" smtClean="0"/>
              <a:t>Feeds into Fragment Shader</a:t>
            </a:r>
          </a:p>
          <a:p>
            <a:r>
              <a:rPr lang="en-US" dirty="0" err="1" smtClean="0"/>
              <a:t>aTextureCoordinate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from </a:t>
            </a:r>
            <a:r>
              <a:rPr lang="en-US" dirty="0" err="1" smtClean="0"/>
              <a:t>Engine_VertexBuffer</a:t>
            </a:r>
            <a:r>
              <a:rPr lang="en-US" dirty="0" smtClean="0"/>
              <a:t> (later)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47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Texture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Texture: Fancy word for “an image”</a:t>
            </a:r>
          </a:p>
          <a:p>
            <a:r>
              <a:rPr lang="en-US" dirty="0" smtClean="0"/>
              <a:t>Texture Mapping: </a:t>
            </a:r>
          </a:p>
          <a:p>
            <a:pPr lvl="1"/>
            <a:r>
              <a:rPr lang="en-US" dirty="0" smtClean="0"/>
              <a:t>Fancy word for pasting an “image” on a geometry</a:t>
            </a:r>
          </a:p>
          <a:p>
            <a:r>
              <a:rPr lang="en-US" dirty="0" smtClean="0"/>
              <a:t>Texel: pixels of a texture</a:t>
            </a:r>
          </a:p>
          <a:p>
            <a:r>
              <a:rPr lang="en-US" dirty="0" smtClean="0"/>
              <a:t>WARNING: for WebGL (and many hardware)</a:t>
            </a:r>
          </a:p>
          <a:p>
            <a:pPr lvl="1"/>
            <a:r>
              <a:rPr lang="en-US" dirty="0" smtClean="0"/>
              <a:t>Texture resolution must be of powers of 2</a:t>
            </a:r>
          </a:p>
          <a:p>
            <a:pPr lvl="1"/>
            <a:r>
              <a:rPr lang="en-US" dirty="0" smtClean="0"/>
              <a:t>E.g., 16 x 32, or 2 x 512, or 512x512</a:t>
            </a:r>
          </a:p>
          <a:p>
            <a:pPr lvl="1"/>
            <a:r>
              <a:rPr lang="en-US" dirty="0" smtClean="0"/>
              <a:t>1023x1025: is a BAD resolution for WebGL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199954" y="815598"/>
            <a:ext cx="3622427" cy="5366612"/>
            <a:chOff x="8188573" y="1491388"/>
            <a:chExt cx="3622427" cy="536661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6891" y="2296451"/>
              <a:ext cx="883606" cy="866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 descr="C:\Users\ksung\Documents\html5engine\BookChapters\Chapter5\5.1.TextureShaders\public_html\assets\minion_collector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8573" y="1491388"/>
              <a:ext cx="885824" cy="885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7425" y="3239051"/>
              <a:ext cx="2903575" cy="3618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ight Arrow 4"/>
            <p:cNvSpPr/>
            <p:nvPr/>
          </p:nvSpPr>
          <p:spPr>
            <a:xfrm rot="4958253">
              <a:off x="9630232" y="3650781"/>
              <a:ext cx="1499525" cy="349741"/>
            </a:xfrm>
            <a:prstGeom prst="rightArrow">
              <a:avLst>
                <a:gd name="adj1" fmla="val 23333"/>
                <a:gd name="adj2" fmla="val 1213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Arrow 9"/>
            <p:cNvSpPr/>
            <p:nvPr/>
          </p:nvSpPr>
          <p:spPr>
            <a:xfrm rot="1956910">
              <a:off x="8924386" y="2280007"/>
              <a:ext cx="980298" cy="349741"/>
            </a:xfrm>
            <a:prstGeom prst="rightArrow">
              <a:avLst>
                <a:gd name="adj1" fmla="val 28780"/>
                <a:gd name="adj2" fmla="val 1213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126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43" y="3520951"/>
            <a:ext cx="8486775" cy="2543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TextureFS</a:t>
            </a:r>
            <a:r>
              <a:rPr lang="en-US" dirty="0"/>
              <a:t> </a:t>
            </a:r>
            <a:r>
              <a:rPr lang="en-US" dirty="0" smtClean="0"/>
              <a:t>(Fragment </a:t>
            </a:r>
            <a:r>
              <a:rPr lang="en-US" dirty="0" err="1" smtClean="0"/>
              <a:t>Shader</a:t>
            </a:r>
            <a:r>
              <a:rPr lang="en-US" dirty="0" smtClean="0"/>
              <a:t>):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Note the varying (</a:t>
            </a:r>
            <a:r>
              <a:rPr lang="en-US" dirty="0" err="1" smtClean="0"/>
              <a:t>vTexCoord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Same name as in </a:t>
            </a:r>
            <a:r>
              <a:rPr lang="en-US" dirty="0" err="1" smtClean="0"/>
              <a:t>TextureVS</a:t>
            </a:r>
            <a:r>
              <a:rPr lang="en-US" dirty="0" smtClean="0"/>
              <a:t>!</a:t>
            </a:r>
          </a:p>
          <a:p>
            <a:r>
              <a:rPr lang="en-US" b="1" u="sng" dirty="0" smtClean="0"/>
              <a:t>sampler2D</a:t>
            </a:r>
            <a:r>
              <a:rPr lang="en-US" dirty="0" smtClean="0"/>
              <a:t> datatype!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563" y="1366776"/>
            <a:ext cx="5374424" cy="3695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7487887" y="3814701"/>
            <a:ext cx="2809875" cy="1323975"/>
          </a:xfrm>
          <a:prstGeom prst="roundRect">
            <a:avLst/>
          </a:prstGeom>
          <a:noFill/>
          <a:ln w="1079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66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TextureFS</a:t>
            </a:r>
            <a:r>
              <a:rPr lang="en-US" dirty="0"/>
              <a:t> </a:t>
            </a:r>
            <a:r>
              <a:rPr lang="en-US" dirty="0" smtClean="0"/>
              <a:t>(Fragment </a:t>
            </a:r>
            <a:r>
              <a:rPr lang="en-US" dirty="0" err="1" smtClean="0"/>
              <a:t>Shader</a:t>
            </a:r>
            <a:r>
              <a:rPr lang="en-US" dirty="0" smtClean="0"/>
              <a:t>):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Note the </a:t>
            </a:r>
            <a:r>
              <a:rPr lang="en-US" b="1" u="sng" dirty="0" smtClean="0"/>
              <a:t>texture2D()</a:t>
            </a:r>
            <a:r>
              <a:rPr lang="en-US" dirty="0" smtClean="0"/>
              <a:t> GLSL function</a:t>
            </a:r>
          </a:p>
          <a:p>
            <a:r>
              <a:rPr lang="en-US" dirty="0" smtClean="0"/>
              <a:t>Using of </a:t>
            </a:r>
            <a:r>
              <a:rPr lang="en-US" dirty="0" err="1" smtClean="0"/>
              <a:t>vTexCoord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(s, t):  interpolated (u, v)</a:t>
            </a:r>
          </a:p>
          <a:p>
            <a:r>
              <a:rPr lang="en-US" dirty="0" smtClean="0"/>
              <a:t>What does </a:t>
            </a:r>
            <a:r>
              <a:rPr lang="en-US" b="1" u="sng" dirty="0" smtClean="0"/>
              <a:t>r</a:t>
            </a:r>
            <a:r>
              <a:rPr lang="en-US" dirty="0" smtClean="0"/>
              <a:t> compute?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18" r="25875"/>
          <a:stretch/>
        </p:blipFill>
        <p:spPr bwMode="auto">
          <a:xfrm>
            <a:off x="8208226" y="1181100"/>
            <a:ext cx="3983774" cy="2257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8972550" y="2190750"/>
            <a:ext cx="2809875" cy="1323975"/>
          </a:xfrm>
          <a:prstGeom prst="roundRect">
            <a:avLst/>
          </a:prstGeom>
          <a:noFill/>
          <a:ln w="1079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34039"/>
            <a:ext cx="772477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9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Texture Implementation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GLSL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Shaders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TextureVS.glsl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+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TextureFS.glsl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Support UV coordinate at vertex positions</a:t>
            </a:r>
          </a:p>
          <a:p>
            <a:r>
              <a:rPr lang="en-US" dirty="0" smtClean="0"/>
              <a:t>Engine_VertexBuffer.js:</a:t>
            </a:r>
          </a:p>
          <a:p>
            <a:pPr lvl="1"/>
            <a:r>
              <a:rPr lang="en-US" dirty="0" smtClean="0"/>
              <a:t>Define UV buffer to load into </a:t>
            </a:r>
            <a:r>
              <a:rPr lang="en-US" dirty="0" err="1" smtClean="0"/>
              <a:t>WebGL</a:t>
            </a:r>
            <a:endParaRPr lang="en-US" dirty="0" smtClean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TextureShader.js: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Allow programmer access to the GLSL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Shaders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Engine_DefaultResources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New instance of sharable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TextureShader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object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TextureRenderable.js: 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Allows multiple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textureShader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objects to be drawn (at different locations)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Engine_Textures.js: 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Allows loading of texture files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90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37" y="3063875"/>
            <a:ext cx="9439275" cy="3248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VertexBuffer</a:t>
            </a:r>
            <a:r>
              <a:rPr lang="en-US" dirty="0" smtClean="0"/>
              <a:t> support for UV Coordinate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Engine_VertexBuffer.js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633" y="1431389"/>
            <a:ext cx="7111857" cy="2473346"/>
          </a:xfrm>
          <a:prstGeom prst="rect">
            <a:avLst/>
          </a:prstGeom>
          <a:ln w="15875">
            <a:solidFill>
              <a:schemeClr val="bg1">
                <a:lumMod val="95000"/>
              </a:schemeClr>
            </a:solidFill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1076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Texture Implementation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GLSL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Shaders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TextureVS.glsl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+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TextureFS.glsl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Support UV coordinate at vertex positions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Engine_VertexBuffer.js: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Define UV buffer to load into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WebGL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/>
              <a:t>TextureShader.js:</a:t>
            </a:r>
          </a:p>
          <a:p>
            <a:pPr lvl="1"/>
            <a:r>
              <a:rPr lang="en-US" dirty="0" smtClean="0"/>
              <a:t>Allow programmer access to the GLSL </a:t>
            </a:r>
            <a:r>
              <a:rPr lang="en-US" dirty="0" err="1" smtClean="0"/>
              <a:t>Shaders</a:t>
            </a:r>
            <a:endParaRPr lang="en-US" dirty="0" smtClean="0"/>
          </a:p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Engine_DefaultResources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New instance of sharable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TextureShader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object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TextureRenderable.js: 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Allows multiple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textureShader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objects to be drawn (at different locations)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Engine_Textures.js: 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Allows loading of texture files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16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75" y="1528462"/>
            <a:ext cx="6143625" cy="422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TextureShader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8462"/>
            <a:ext cx="10515600" cy="4648501"/>
          </a:xfrm>
        </p:spPr>
        <p:txBody>
          <a:bodyPr/>
          <a:lstStyle/>
          <a:p>
            <a:r>
              <a:rPr lang="en-US" dirty="0" smtClean="0"/>
              <a:t>A SimpleShader (access to all instance </a:t>
            </a:r>
            <a:r>
              <a:rPr lang="en-US" dirty="0" err="1" smtClean="0"/>
              <a:t>var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With new attribute reference</a:t>
            </a:r>
          </a:p>
          <a:p>
            <a:pPr lvl="2"/>
            <a:r>
              <a:rPr lang="en-US" dirty="0" err="1" smtClean="0"/>
              <a:t>mShaderTextureCoordAttribute</a:t>
            </a:r>
            <a:r>
              <a:rPr lang="en-US" dirty="0" smtClean="0"/>
              <a:t> to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aTextureCoordinate</a:t>
            </a:r>
            <a:endParaRPr lang="en-US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7622225" y="2482896"/>
            <a:ext cx="4338393" cy="694143"/>
          </a:xfrm>
          <a:prstGeom prst="roundRect">
            <a:avLst/>
          </a:prstGeom>
          <a:noFill/>
          <a:ln w="1079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3238277"/>
            <a:ext cx="1125855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3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TextureShader</a:t>
            </a:r>
            <a:r>
              <a:rPr lang="en-US" dirty="0" smtClean="0"/>
              <a:t>::</a:t>
            </a:r>
            <a:r>
              <a:rPr lang="en-US" dirty="0" err="1" smtClean="0"/>
              <a:t>activateShader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Send square vertex positions</a:t>
            </a:r>
          </a:p>
          <a:p>
            <a:pPr lvl="1"/>
            <a:r>
              <a:rPr lang="en-US" dirty="0" smtClean="0"/>
              <a:t>SimpleShader::</a:t>
            </a:r>
            <a:r>
              <a:rPr lang="en-US" dirty="0" err="1" smtClean="0"/>
              <a:t>activateShader</a:t>
            </a:r>
            <a:r>
              <a:rPr lang="en-US" dirty="0" smtClean="0"/>
              <a:t>()</a:t>
            </a:r>
          </a:p>
          <a:p>
            <a:r>
              <a:rPr lang="en-US" dirty="0" smtClean="0"/>
              <a:t>In addition: binds and connects texture coordinates</a:t>
            </a:r>
          </a:p>
          <a:p>
            <a:pPr lvl="1"/>
            <a:r>
              <a:rPr lang="en-US" dirty="0"/>
              <a:t>Binds </a:t>
            </a:r>
            <a:r>
              <a:rPr lang="en-US" dirty="0" err="1"/>
              <a:t>gl.ARRAY_BUFFER</a:t>
            </a:r>
            <a:r>
              <a:rPr lang="en-US" dirty="0"/>
              <a:t> to </a:t>
            </a:r>
            <a:r>
              <a:rPr lang="en-US" b="1" u="sng" dirty="0" err="1"/>
              <a:t>mShaderTextureCoordAttribute</a:t>
            </a:r>
            <a:endParaRPr lang="en-US" b="1" u="sng" dirty="0"/>
          </a:p>
          <a:p>
            <a:pPr lvl="1"/>
            <a:r>
              <a:rPr lang="en-US" dirty="0" smtClean="0"/>
              <a:t>To </a:t>
            </a:r>
            <a:r>
              <a:rPr lang="en-US" dirty="0" err="1" smtClean="0"/>
              <a:t>Engine_VertexBuffer</a:t>
            </a:r>
            <a:r>
              <a:rPr lang="en-US" dirty="0"/>
              <a:t>::</a:t>
            </a:r>
            <a:r>
              <a:rPr lang="en-US" b="1" u="sng" dirty="0" err="1"/>
              <a:t>mTexCoordBuffer</a:t>
            </a:r>
            <a:r>
              <a:rPr lang="en-US" dirty="0"/>
              <a:t> (</a:t>
            </a:r>
            <a:r>
              <a:rPr lang="en-US" b="1" dirty="0" err="1"/>
              <a:t>getGLTexCoordRef</a:t>
            </a:r>
            <a:r>
              <a:rPr lang="en-US" b="1" dirty="0"/>
              <a:t>()</a:t>
            </a:r>
            <a:r>
              <a:rPr lang="en-US" dirty="0"/>
              <a:t>)</a:t>
            </a:r>
            <a:endParaRPr lang="en-US" b="1" u="sng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220" y="4001294"/>
            <a:ext cx="9525000" cy="2447925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703" y="1207697"/>
            <a:ext cx="6993653" cy="149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005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Texture Implementation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GLSL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Shaders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TextureVS.glsl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+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TextureFS.glsl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Support UV coordinate at vertex positions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Engine_VertexBuffer.js: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Define UV buffer to load into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WebGL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TextureShader.js: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Allow programmer access to the GLSL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Shaders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 err="1" smtClean="0"/>
              <a:t>Engine_DefaultResources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New instance of sharable </a:t>
            </a:r>
            <a:r>
              <a:rPr lang="en-US" dirty="0" err="1" smtClean="0"/>
              <a:t>TextureShader</a:t>
            </a:r>
            <a:r>
              <a:rPr lang="en-US" dirty="0" smtClean="0"/>
              <a:t> object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TextureRenderable.js: 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Allows multiple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textureShader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objects to be drawn (at different locations)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Engine_Textures.js: 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Allows loading of texture files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90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gEngine_DefaultResources</a:t>
            </a:r>
            <a:r>
              <a:rPr lang="en-US" dirty="0" smtClean="0"/>
              <a:t>: Enable sharing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Engine_DefaultResources.js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2352963"/>
            <a:ext cx="11010900" cy="2724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275" y="4969813"/>
            <a:ext cx="6858000" cy="1314450"/>
          </a:xfrm>
          <a:prstGeom prst="rect">
            <a:avLst/>
          </a:prstGeom>
          <a:ln w="15875">
            <a:solidFill>
              <a:schemeClr val="bg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675" y="2267415"/>
            <a:ext cx="5438775" cy="1114425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12626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Texture Implementation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GLSL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Shaders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TextureVS.glsl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+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TextureFS.glsl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Support UV coordinate at vertex positions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Engine_VertexBuffer.js: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Define UV buffer to load into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WebGL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TextureShader.js: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 programmer access to the GLSL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Shaders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Engine_DefaultResources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: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New instance of sharable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TextureShader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object</a:t>
            </a:r>
          </a:p>
          <a:p>
            <a:r>
              <a:rPr lang="en-US" dirty="0" smtClean="0"/>
              <a:t>TextureRenderable.js: </a:t>
            </a:r>
          </a:p>
          <a:p>
            <a:pPr lvl="1"/>
            <a:r>
              <a:rPr lang="en-US" dirty="0" smtClean="0"/>
              <a:t>Allows multiple </a:t>
            </a:r>
            <a:r>
              <a:rPr lang="en-US" dirty="0" err="1" smtClean="0"/>
              <a:t>textureShader</a:t>
            </a:r>
            <a:r>
              <a:rPr lang="en-US" dirty="0" smtClean="0"/>
              <a:t> objects to be drawn (at different locations)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Engine_Textures.js: 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Allows loading of texture files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50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Texture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Represent “objects”</a:t>
            </a:r>
          </a:p>
          <a:p>
            <a:pPr lvl="1"/>
            <a:r>
              <a:rPr lang="en-US" dirty="0" smtClean="0"/>
              <a:t>Cheap, easy, with high quality</a:t>
            </a:r>
          </a:p>
          <a:p>
            <a:pPr lvl="1"/>
            <a:r>
              <a:rPr lang="en-US" dirty="0" smtClean="0"/>
              <a:t>Typically: specifically drawn by artists</a:t>
            </a:r>
          </a:p>
          <a:p>
            <a:r>
              <a:rPr lang="en-US" dirty="0" smtClean="0"/>
              <a:t>Ease of control/manipulate</a:t>
            </a:r>
          </a:p>
          <a:p>
            <a:pPr lvl="1"/>
            <a:r>
              <a:rPr lang="en-US" dirty="0" smtClean="0"/>
              <a:t>We know how to control a geometry</a:t>
            </a:r>
          </a:p>
          <a:p>
            <a:pPr lvl="1"/>
            <a:r>
              <a:rPr lang="en-US" dirty="0" smtClean="0"/>
              <a:t>Control of “objects” can be simply</a:t>
            </a:r>
          </a:p>
          <a:p>
            <a:pPr lvl="2"/>
            <a:r>
              <a:rPr lang="en-US" dirty="0" smtClean="0"/>
              <a:t>modifying the corresponding transform (Renderable!)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225" y="1690688"/>
            <a:ext cx="2903575" cy="3618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346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61" y="3442436"/>
            <a:ext cx="10991850" cy="1809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95604" cy="1325563"/>
          </a:xfrm>
        </p:spPr>
        <p:txBody>
          <a:bodyPr/>
          <a:lstStyle/>
          <a:p>
            <a:r>
              <a:rPr lang="en-US" dirty="0" err="1" smtClean="0"/>
              <a:t>TextureRenderable</a:t>
            </a:r>
            <a:r>
              <a:rPr lang="en-US" dirty="0" smtClean="0"/>
              <a:t>: Controllable game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Renderable </a:t>
            </a:r>
            <a:r>
              <a:rPr lang="en-US" dirty="0"/>
              <a:t>o</a:t>
            </a:r>
            <a:r>
              <a:rPr lang="en-US" dirty="0" smtClean="0"/>
              <a:t>bject with</a:t>
            </a:r>
          </a:p>
          <a:p>
            <a:pPr lvl="1"/>
            <a:r>
              <a:rPr lang="en-US" dirty="0" smtClean="0"/>
              <a:t>reference to </a:t>
            </a:r>
            <a:r>
              <a:rPr lang="en-US" dirty="0" err="1" smtClean="0"/>
              <a:t>TextureShader</a:t>
            </a:r>
            <a:r>
              <a:rPr lang="en-US" dirty="0" smtClean="0"/>
              <a:t> and</a:t>
            </a:r>
          </a:p>
          <a:p>
            <a:pPr lvl="1"/>
            <a:r>
              <a:rPr lang="en-US" dirty="0" smtClean="0"/>
              <a:t>A loaded texture map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50"/>
          <a:stretch/>
        </p:blipFill>
        <p:spPr bwMode="auto">
          <a:xfrm>
            <a:off x="5799474" y="2071697"/>
            <a:ext cx="6143625" cy="1683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7723593" y="2397133"/>
            <a:ext cx="4171950" cy="719867"/>
          </a:xfrm>
          <a:prstGeom prst="roundRect">
            <a:avLst/>
          </a:prstGeom>
          <a:noFill/>
          <a:ln w="1079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900" y="5152847"/>
            <a:ext cx="9898952" cy="1210733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44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95604" cy="1325563"/>
          </a:xfrm>
        </p:spPr>
        <p:txBody>
          <a:bodyPr/>
          <a:lstStyle/>
          <a:p>
            <a:r>
              <a:rPr lang="en-US" dirty="0" err="1" smtClean="0"/>
              <a:t>TextureRenderable</a:t>
            </a:r>
            <a:r>
              <a:rPr lang="en-US" dirty="0" smtClean="0"/>
              <a:t>: draw()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lvl="2"/>
            <a:endParaRPr lang="en-US" dirty="0"/>
          </a:p>
          <a:p>
            <a:r>
              <a:rPr lang="en-US" dirty="0" err="1" smtClean="0"/>
              <a:t>Textures.activateTexture</a:t>
            </a:r>
            <a:r>
              <a:rPr lang="en-US" dirty="0" smtClean="0"/>
              <a:t>(): [to come]</a:t>
            </a:r>
          </a:p>
          <a:p>
            <a:pPr lvl="1"/>
            <a:r>
              <a:rPr lang="en-US" dirty="0" smtClean="0"/>
              <a:t>Activates and connects </a:t>
            </a:r>
          </a:p>
          <a:p>
            <a:pPr lvl="1"/>
            <a:r>
              <a:rPr lang="en-US" dirty="0" err="1" smtClean="0"/>
              <a:t>uSampler</a:t>
            </a:r>
            <a:r>
              <a:rPr lang="en-US" dirty="0" smtClean="0"/>
              <a:t> in </a:t>
            </a:r>
            <a:r>
              <a:rPr lang="en-US" dirty="0" err="1" smtClean="0"/>
              <a:t>TextureFS</a:t>
            </a:r>
            <a:r>
              <a:rPr lang="en-US" dirty="0" smtClean="0"/>
              <a:t> to current texture image</a:t>
            </a:r>
          </a:p>
          <a:p>
            <a:r>
              <a:rPr lang="en-US" dirty="0" err="1" smtClean="0"/>
              <a:t>Renderable.draw</a:t>
            </a:r>
            <a:r>
              <a:rPr lang="en-US" dirty="0" smtClean="0"/>
              <a:t>():</a:t>
            </a:r>
          </a:p>
          <a:p>
            <a:pPr lvl="1"/>
            <a:r>
              <a:rPr lang="en-US" dirty="0" smtClean="0">
                <a:hlinkClick r:id="rId2" action="ppaction://hlinksldjump"/>
              </a:rPr>
              <a:t>SimpleShader::</a:t>
            </a:r>
            <a:r>
              <a:rPr lang="en-US" dirty="0" err="1" smtClean="0">
                <a:hlinkClick r:id="rId2" action="ppaction://hlinksldjump"/>
              </a:rPr>
              <a:t>activateShader</a:t>
            </a:r>
            <a:r>
              <a:rPr lang="en-US" dirty="0" smtClean="0">
                <a:hlinkClick r:id="rId2" action="ppaction://hlinksldjump"/>
              </a:rPr>
              <a:t>()</a:t>
            </a:r>
            <a:endParaRPr lang="en-US" dirty="0" smtClean="0"/>
          </a:p>
          <a:p>
            <a:pPr lvl="2"/>
            <a:r>
              <a:rPr lang="en-US" dirty="0" smtClean="0"/>
              <a:t>Connects and loads square vertex</a:t>
            </a:r>
          </a:p>
          <a:p>
            <a:pPr lvl="1"/>
            <a:r>
              <a:rPr lang="en-US" dirty="0" err="1" smtClean="0"/>
              <a:t>TextureShader</a:t>
            </a:r>
            <a:r>
              <a:rPr lang="en-US" dirty="0" smtClean="0"/>
              <a:t>::</a:t>
            </a:r>
            <a:r>
              <a:rPr lang="en-US" dirty="0" err="1" smtClean="0"/>
              <a:t>activateShader</a:t>
            </a:r>
            <a:r>
              <a:rPr lang="en-US" dirty="0" smtClean="0"/>
              <a:t>()</a:t>
            </a:r>
          </a:p>
          <a:p>
            <a:pPr lvl="2"/>
            <a:r>
              <a:rPr lang="en-US" dirty="0" smtClean="0"/>
              <a:t>Connects and loads UV coordinate</a:t>
            </a:r>
          </a:p>
          <a:p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90" y="1334936"/>
            <a:ext cx="6276975" cy="1228725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8055340" y="106514"/>
            <a:ext cx="3983774" cy="2333625"/>
            <a:chOff x="8208226" y="1181100"/>
            <a:chExt cx="3983774" cy="2333625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918" r="25875"/>
            <a:stretch/>
          </p:blipFill>
          <p:spPr bwMode="auto">
            <a:xfrm>
              <a:off x="8208226" y="1181100"/>
              <a:ext cx="3983774" cy="2257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ounded Rectangle 9"/>
            <p:cNvSpPr/>
            <p:nvPr/>
          </p:nvSpPr>
          <p:spPr>
            <a:xfrm>
              <a:off x="8972550" y="2190750"/>
              <a:ext cx="2809875" cy="1323975"/>
            </a:xfrm>
            <a:prstGeom prst="roundRect">
              <a:avLst/>
            </a:prstGeom>
            <a:noFill/>
            <a:ln w="1079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2856" y="2575076"/>
            <a:ext cx="5862985" cy="1930231"/>
          </a:xfrm>
          <a:prstGeom prst="rect">
            <a:avLst/>
          </a:prstGeom>
        </p:spPr>
      </p:pic>
      <p:sp>
        <p:nvSpPr>
          <p:cNvPr id="13" name="Round Diagonal Corner Rectangle 12"/>
          <p:cNvSpPr/>
          <p:nvPr/>
        </p:nvSpPr>
        <p:spPr>
          <a:xfrm>
            <a:off x="7314251" y="1974638"/>
            <a:ext cx="1863269" cy="631483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TextureFS.glsl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3839" y="4747489"/>
            <a:ext cx="5369961" cy="1187289"/>
          </a:xfrm>
          <a:prstGeom prst="rect">
            <a:avLst/>
          </a:prstGeom>
        </p:spPr>
      </p:pic>
      <p:sp>
        <p:nvSpPr>
          <p:cNvPr id="15" name="Round Diagonal Corner Rectangle 14"/>
          <p:cNvSpPr/>
          <p:nvPr/>
        </p:nvSpPr>
        <p:spPr>
          <a:xfrm>
            <a:off x="9695841" y="5619037"/>
            <a:ext cx="1863269" cy="631483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Renderable.js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29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Texture Implementation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GLSL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Shaders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TextureVS.glsl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+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TextureFS.glsl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Support UV coordinate at vertex positions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Engine_VertexBuffer.js: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Define UV buffer to load into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WebGL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TextureShader.js: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Allow programmer access to the GLSL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Shaders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Engine_DefaultResources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: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New instance of sharable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TextureShader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object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TextureRenderable.js: 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multiple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textureShader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objects to be drawn (at different locations)</a:t>
            </a:r>
          </a:p>
          <a:p>
            <a:r>
              <a:rPr lang="en-US" dirty="0" smtClean="0"/>
              <a:t>Engine_Textures.js: </a:t>
            </a:r>
          </a:p>
          <a:p>
            <a:pPr lvl="1"/>
            <a:r>
              <a:rPr lang="en-US" dirty="0" smtClean="0"/>
              <a:t>Allows loading of texture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13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 Texture component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8060" y="1620043"/>
            <a:ext cx="10515600" cy="4351338"/>
          </a:xfrm>
        </p:spPr>
        <p:txBody>
          <a:bodyPr/>
          <a:lstStyle/>
          <a:p>
            <a:r>
              <a:rPr lang="en-US" dirty="0" err="1" smtClean="0"/>
              <a:t>TextureInfo</a:t>
            </a:r>
            <a:r>
              <a:rPr lang="en-US" dirty="0" smtClean="0"/>
              <a:t> object: for ResourceMap</a:t>
            </a:r>
          </a:p>
          <a:p>
            <a:r>
              <a:rPr lang="en-US" dirty="0" smtClean="0"/>
              <a:t>Engine_Textures.js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62" y="2612631"/>
            <a:ext cx="8324850" cy="41719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110" y="1209675"/>
            <a:ext cx="4267200" cy="1590675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77833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Engine_Texture</a:t>
            </a:r>
            <a:r>
              <a:rPr lang="en-US" dirty="0" smtClean="0"/>
              <a:t>::</a:t>
            </a:r>
            <a:r>
              <a:rPr lang="en-US" dirty="0" err="1" smtClean="0"/>
              <a:t>loadTexture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1775"/>
            <a:ext cx="10515600" cy="4655188"/>
          </a:xfrm>
        </p:spPr>
        <p:txBody>
          <a:bodyPr/>
          <a:lstStyle/>
          <a:p>
            <a:r>
              <a:rPr lang="en-US" dirty="0" smtClean="0"/>
              <a:t>Work with ResourceMap like previous </a:t>
            </a:r>
            <a:r>
              <a:rPr lang="en-US" dirty="0" err="1" smtClean="0"/>
              <a:t>async</a:t>
            </a:r>
            <a:r>
              <a:rPr lang="en-US" dirty="0" smtClean="0"/>
              <a:t> loads</a:t>
            </a:r>
          </a:p>
          <a:p>
            <a:r>
              <a:rPr lang="en-US" dirty="0" smtClean="0"/>
              <a:t>calls _</a:t>
            </a:r>
            <a:r>
              <a:rPr lang="en-US" dirty="0" err="1" smtClean="0"/>
              <a:t>processLoadedImage</a:t>
            </a:r>
            <a:r>
              <a:rPr lang="en-US" dirty="0" smtClean="0"/>
              <a:t>() when ready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898" y="2571750"/>
            <a:ext cx="80391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9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Engine_Texture</a:t>
            </a:r>
            <a:r>
              <a:rPr lang="en-US" dirty="0" smtClean="0"/>
              <a:t>::_</a:t>
            </a:r>
            <a:r>
              <a:rPr lang="en-US" dirty="0" err="1" smtClean="0"/>
              <a:t>processLoadedImage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1775"/>
            <a:ext cx="10515600" cy="4655188"/>
          </a:xfrm>
        </p:spPr>
        <p:txBody>
          <a:bodyPr/>
          <a:lstStyle/>
          <a:p>
            <a:r>
              <a:rPr lang="en-US" dirty="0" smtClean="0"/>
              <a:t>Ship loaded image from CPU to GPU</a:t>
            </a:r>
          </a:p>
          <a:p>
            <a:r>
              <a:rPr lang="en-US" dirty="0" smtClean="0"/>
              <a:t>Create </a:t>
            </a:r>
            <a:r>
              <a:rPr lang="en-US" dirty="0" err="1" smtClean="0"/>
              <a:t>TextureInfo</a:t>
            </a:r>
            <a:r>
              <a:rPr lang="en-US" dirty="0" smtClean="0"/>
              <a:t> object for </a:t>
            </a:r>
            <a:r>
              <a:rPr lang="en-US" dirty="0" err="1" smtClean="0"/>
              <a:t>ResrouceMap</a:t>
            </a:r>
            <a:r>
              <a:rPr lang="en-US" dirty="0" smtClean="0"/>
              <a:t> to keep track (</a:t>
            </a:r>
            <a:r>
              <a:rPr lang="en-US" dirty="0" err="1"/>
              <a:t>t</a:t>
            </a:r>
            <a:r>
              <a:rPr lang="en-US" dirty="0" err="1" smtClean="0"/>
              <a:t>extureID</a:t>
            </a:r>
            <a:r>
              <a:rPr lang="en-US" dirty="0" smtClean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37" y="2595563"/>
            <a:ext cx="1057275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47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867" y="3094293"/>
            <a:ext cx="7555480" cy="39869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Engine_Texture</a:t>
            </a:r>
            <a:r>
              <a:rPr lang="en-US" dirty="0" smtClean="0"/>
              <a:t>::</a:t>
            </a:r>
            <a:r>
              <a:rPr lang="en-US" dirty="0" err="1" smtClean="0"/>
              <a:t>activateTexture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5147"/>
            <a:ext cx="10515600" cy="4621816"/>
          </a:xfrm>
        </p:spPr>
        <p:txBody>
          <a:bodyPr/>
          <a:lstStyle/>
          <a:p>
            <a:r>
              <a:rPr lang="en-US" dirty="0" smtClean="0"/>
              <a:t>ResourceMap:: stores </a:t>
            </a:r>
            <a:r>
              <a:rPr lang="en-US" dirty="0" err="1" smtClean="0"/>
              <a:t>TextureInfo</a:t>
            </a:r>
            <a:r>
              <a:rPr lang="en-US" dirty="0" smtClean="0"/>
              <a:t>!!</a:t>
            </a:r>
          </a:p>
          <a:p>
            <a:r>
              <a:rPr lang="en-US" dirty="0" smtClean="0"/>
              <a:t>Binds </a:t>
            </a:r>
            <a:r>
              <a:rPr lang="en-US" dirty="0" err="1" smtClean="0"/>
              <a:t>textureInfo.mGLTexID</a:t>
            </a:r>
            <a:r>
              <a:rPr lang="en-US" dirty="0" smtClean="0"/>
              <a:t> to </a:t>
            </a:r>
            <a:r>
              <a:rPr lang="en-US" dirty="0" err="1" smtClean="0"/>
              <a:t>uSampler</a:t>
            </a:r>
            <a:r>
              <a:rPr lang="en-US" dirty="0" smtClean="0"/>
              <a:t> in </a:t>
            </a:r>
            <a:r>
              <a:rPr lang="en-US" dirty="0" err="1" smtClean="0"/>
              <a:t>TextureFS.glsl</a:t>
            </a:r>
            <a:endParaRPr lang="en-US" dirty="0" smtClean="0"/>
          </a:p>
          <a:p>
            <a:r>
              <a:rPr lang="en-US" dirty="0" smtClean="0"/>
              <a:t>Texture Wrapping and Filtering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88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 configuration changes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5171"/>
            <a:ext cx="10515600" cy="4601792"/>
          </a:xfrm>
        </p:spPr>
        <p:txBody>
          <a:bodyPr/>
          <a:lstStyle/>
          <a:p>
            <a:r>
              <a:rPr lang="en-US" dirty="0" smtClean="0"/>
              <a:t>Canvas: opaque</a:t>
            </a:r>
          </a:p>
          <a:p>
            <a:r>
              <a:rPr lang="en-US" dirty="0" smtClean="0"/>
              <a:t>Blending support</a:t>
            </a:r>
            <a:br>
              <a:rPr lang="en-US" dirty="0" smtClean="0"/>
            </a:br>
            <a:r>
              <a:rPr lang="en-US" dirty="0" smtClean="0"/>
              <a:t>   in </a:t>
            </a:r>
            <a:r>
              <a:rPr lang="en-US" dirty="0" err="1" smtClean="0"/>
              <a:t>TextureFS.glsl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C1*A </a:t>
            </a:r>
            <a:r>
              <a:rPr lang="en-US" dirty="0"/>
              <a:t>+ </a:t>
            </a:r>
            <a:r>
              <a:rPr lang="en-US" dirty="0" smtClean="0"/>
              <a:t>C2*(</a:t>
            </a:r>
            <a:r>
              <a:rPr lang="en-US" dirty="0"/>
              <a:t>1 – </a:t>
            </a:r>
            <a:r>
              <a:rPr lang="en-US" dirty="0" smtClean="0"/>
              <a:t>A)</a:t>
            </a:r>
          </a:p>
          <a:p>
            <a:r>
              <a:rPr lang="en-US" dirty="0" smtClean="0"/>
              <a:t>Texture Map y</a:t>
            </a:r>
            <a:br>
              <a:rPr lang="en-US" dirty="0" smtClean="0"/>
            </a:br>
            <a:r>
              <a:rPr lang="en-US" dirty="0" smtClean="0"/>
              <a:t>  increases upwards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031" y="1785938"/>
            <a:ext cx="7572375" cy="4295775"/>
          </a:xfrm>
          <a:prstGeom prst="rect">
            <a:avLst/>
          </a:prstGeom>
        </p:spPr>
      </p:pic>
      <p:sp>
        <p:nvSpPr>
          <p:cNvPr id="5" name="Round Diagonal Corner Rectangle 4"/>
          <p:cNvSpPr/>
          <p:nvPr/>
        </p:nvSpPr>
        <p:spPr>
          <a:xfrm>
            <a:off x="9640958" y="1269972"/>
            <a:ext cx="2143448" cy="631483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Engine_Core.js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74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775756" y="2799089"/>
            <a:ext cx="4335918" cy="3902623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Texture map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and load textures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82" y="2496731"/>
            <a:ext cx="7105650" cy="34480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7244"/>
            <a:ext cx="5591175" cy="211455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355" y="4750401"/>
            <a:ext cx="1340907" cy="13409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808" y="3138970"/>
            <a:ext cx="1340907" cy="13409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690" y="2731708"/>
            <a:ext cx="1340907" cy="13409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244" y="4750401"/>
            <a:ext cx="1340907" cy="134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1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75" y="3753381"/>
            <a:ext cx="5862985" cy="1930231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texture objects (</a:t>
            </a:r>
            <a:r>
              <a:rPr lang="en-US" dirty="0" err="1" smtClean="0"/>
              <a:t>TextureRenderable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Color’s Alpha values</a:t>
            </a:r>
          </a:p>
          <a:p>
            <a:r>
              <a:rPr lang="en-US" dirty="0" smtClean="0"/>
              <a:t>Remember the “r”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TextureFS</a:t>
            </a:r>
            <a:r>
              <a:rPr lang="en-US" dirty="0" smtClean="0"/>
              <a:t>?</a:t>
            </a:r>
          </a:p>
          <a:p>
            <a:r>
              <a:rPr lang="en-US" dirty="0" smtClean="0"/>
              <a:t>Texture tinting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925" y="1764837"/>
            <a:ext cx="6619875" cy="48768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6" name="Round Diagonal Corner Rectangle 5"/>
          <p:cNvSpPr/>
          <p:nvPr/>
        </p:nvSpPr>
        <p:spPr>
          <a:xfrm>
            <a:off x="662804" y="5582877"/>
            <a:ext cx="1863269" cy="631483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TextureFS.glsl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90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943850" y="2095500"/>
            <a:ext cx="3667125" cy="375285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Texture Mapping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Texture external to the engine:</a:t>
            </a:r>
          </a:p>
          <a:p>
            <a:pPr lvl="1"/>
            <a:r>
              <a:rPr lang="en-US" dirty="0" smtClean="0"/>
              <a:t>Loading must occur</a:t>
            </a:r>
          </a:p>
          <a:p>
            <a:pPr lvl="1"/>
            <a:r>
              <a:rPr lang="en-US" dirty="0" smtClean="0"/>
              <a:t>When to load, what happens when done?</a:t>
            </a:r>
          </a:p>
          <a:p>
            <a:r>
              <a:rPr lang="en-US" dirty="0"/>
              <a:t>Textures with Transparency</a:t>
            </a:r>
          </a:p>
          <a:p>
            <a:pPr lvl="1"/>
            <a:r>
              <a:rPr lang="en-US" dirty="0"/>
              <a:t>The Alpha channel</a:t>
            </a:r>
          </a:p>
          <a:p>
            <a:pPr lvl="1"/>
            <a:r>
              <a:rPr lang="en-US" dirty="0"/>
              <a:t>File format: jpg and </a:t>
            </a:r>
            <a:r>
              <a:rPr lang="en-US" dirty="0" err="1"/>
              <a:t>png</a:t>
            </a:r>
            <a:endParaRPr lang="en-US" dirty="0"/>
          </a:p>
          <a:p>
            <a:r>
              <a:rPr lang="en-US" dirty="0" smtClean="0"/>
              <a:t>Memory concerns (lots of textures)</a:t>
            </a:r>
          </a:p>
          <a:p>
            <a:pPr lvl="1"/>
            <a:r>
              <a:rPr lang="en-US" dirty="0" smtClean="0"/>
              <a:t>Size of image file (texture)</a:t>
            </a:r>
          </a:p>
          <a:p>
            <a:pPr lvl="1"/>
            <a:r>
              <a:rPr lang="en-US" dirty="0" smtClean="0"/>
              <a:t>Sharing of the same texture</a:t>
            </a:r>
          </a:p>
        </p:txBody>
      </p:sp>
      <p:pic>
        <p:nvPicPr>
          <p:cNvPr id="2050" name="Picture 2" descr="C:\Users\ksung\Documents\html5engine\BookChapters\Chapter5\5.1.TextureShaders\public_html\assets\minion_collec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675" y="2263775"/>
            <a:ext cx="2425700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ksung\Documents\html5engine\BookChapters\Chapter5\5.1.TextureShaders\public_html\assets\minion_collecto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475" y="3968750"/>
            <a:ext cx="2425700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7082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Drawing/Updating with texture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Draw as before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Update tint …</a:t>
            </a:r>
          </a:p>
          <a:p>
            <a:pPr lvl="1"/>
            <a:r>
              <a:rPr lang="en-US" dirty="0" smtClean="0"/>
              <a:t>C[3] is alpha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126" y="1378344"/>
            <a:ext cx="8248650" cy="2419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565" y="3952875"/>
            <a:ext cx="472440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95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Texture Implementation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GLSL </a:t>
            </a:r>
            <a:r>
              <a:rPr lang="en-US" dirty="0" err="1" smtClean="0"/>
              <a:t>Shaders</a:t>
            </a:r>
            <a:r>
              <a:rPr lang="en-US" dirty="0" smtClean="0"/>
              <a:t>: </a:t>
            </a:r>
            <a:r>
              <a:rPr lang="en-US" dirty="0" err="1" smtClean="0"/>
              <a:t>TextureVS.glsl</a:t>
            </a:r>
            <a:r>
              <a:rPr lang="en-US" dirty="0" smtClean="0"/>
              <a:t> + </a:t>
            </a:r>
            <a:r>
              <a:rPr lang="en-US" dirty="0" err="1" smtClean="0"/>
              <a:t>TextureFS.glsl</a:t>
            </a:r>
            <a:endParaRPr lang="en-US" dirty="0" smtClean="0"/>
          </a:p>
          <a:p>
            <a:pPr lvl="1"/>
            <a:r>
              <a:rPr lang="en-US" dirty="0" smtClean="0"/>
              <a:t>Support UV coordinate at vertex positions</a:t>
            </a:r>
          </a:p>
          <a:p>
            <a:r>
              <a:rPr lang="en-US" dirty="0" smtClean="0"/>
              <a:t>Engine_VertexBuffer.js:</a:t>
            </a:r>
          </a:p>
          <a:p>
            <a:pPr lvl="1"/>
            <a:r>
              <a:rPr lang="en-US" dirty="0" smtClean="0"/>
              <a:t>Define UV buffer to load into </a:t>
            </a:r>
            <a:r>
              <a:rPr lang="en-US" dirty="0" err="1" smtClean="0"/>
              <a:t>WebGL</a:t>
            </a:r>
            <a:endParaRPr lang="en-US" dirty="0" smtClean="0"/>
          </a:p>
          <a:p>
            <a:r>
              <a:rPr lang="en-US" dirty="0" smtClean="0"/>
              <a:t>TextureShader.js:</a:t>
            </a:r>
          </a:p>
          <a:p>
            <a:pPr lvl="1"/>
            <a:r>
              <a:rPr lang="en-US" dirty="0" smtClean="0"/>
              <a:t>Allow programmer access to the GLSL </a:t>
            </a:r>
            <a:r>
              <a:rPr lang="en-US" dirty="0" err="1" smtClean="0"/>
              <a:t>Shaders</a:t>
            </a:r>
            <a:endParaRPr lang="en-US" dirty="0" smtClean="0"/>
          </a:p>
          <a:p>
            <a:r>
              <a:rPr lang="en-US" dirty="0" err="1" smtClean="0"/>
              <a:t>Engine_DefaultResources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New instance of sharable </a:t>
            </a:r>
            <a:r>
              <a:rPr lang="en-US" dirty="0" err="1" smtClean="0"/>
              <a:t>TextureShader</a:t>
            </a:r>
            <a:r>
              <a:rPr lang="en-US" dirty="0" smtClean="0"/>
              <a:t> object</a:t>
            </a:r>
          </a:p>
          <a:p>
            <a:r>
              <a:rPr lang="en-US" dirty="0" smtClean="0"/>
              <a:t>TextureRenderable.js: </a:t>
            </a:r>
          </a:p>
          <a:p>
            <a:pPr lvl="1"/>
            <a:r>
              <a:rPr lang="en-US" dirty="0" smtClean="0"/>
              <a:t>Allows multiple </a:t>
            </a:r>
            <a:r>
              <a:rPr lang="en-US" dirty="0" err="1" smtClean="0"/>
              <a:t>textureShader</a:t>
            </a:r>
            <a:r>
              <a:rPr lang="en-US" dirty="0" smtClean="0"/>
              <a:t> objects to be drawn (at different locations)</a:t>
            </a:r>
          </a:p>
          <a:p>
            <a:r>
              <a:rPr lang="en-US" dirty="0" smtClean="0"/>
              <a:t>Engine_Textures.js: </a:t>
            </a:r>
          </a:p>
          <a:p>
            <a:pPr lvl="1"/>
            <a:r>
              <a:rPr lang="en-US" dirty="0" smtClean="0"/>
              <a:t>Allows loading of texture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77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from Example 5.1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Texture Mapping: UV to texel mapping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ssociate vertex positions and UV coordinates</a:t>
            </a:r>
          </a:p>
          <a:p>
            <a:pPr lvl="1"/>
            <a:r>
              <a:rPr lang="en-US" dirty="0" smtClean="0"/>
              <a:t>GLSL </a:t>
            </a:r>
            <a:r>
              <a:rPr lang="en-US" b="1" dirty="0" smtClean="0"/>
              <a:t>varying </a:t>
            </a:r>
            <a:r>
              <a:rPr lang="en-US" dirty="0" smtClean="0"/>
              <a:t>variable type [compare with </a:t>
            </a:r>
            <a:r>
              <a:rPr lang="en-US" b="1" dirty="0" smtClean="0"/>
              <a:t>attribute </a:t>
            </a:r>
            <a:r>
              <a:rPr lang="en-US" dirty="0" smtClean="0"/>
              <a:t>and </a:t>
            </a:r>
            <a:r>
              <a:rPr lang="en-US" b="1" dirty="0" smtClean="0"/>
              <a:t>uniform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Implement: create and associate a second buffer in WebGL</a:t>
            </a:r>
          </a:p>
          <a:p>
            <a:r>
              <a:rPr lang="en-US" dirty="0" smtClean="0"/>
              <a:t>Images are loaded as textures into WebGL</a:t>
            </a:r>
          </a:p>
          <a:p>
            <a:pPr lvl="1"/>
            <a:r>
              <a:rPr lang="en-US" dirty="0" err="1" smtClean="0"/>
              <a:t>ResoruceMap</a:t>
            </a:r>
            <a:r>
              <a:rPr lang="en-US" dirty="0" smtClean="0"/>
              <a:t> reference to </a:t>
            </a:r>
            <a:r>
              <a:rPr lang="en-US" dirty="0" err="1" smtClean="0"/>
              <a:t>TextureInfo</a:t>
            </a:r>
            <a:r>
              <a:rPr lang="en-US" dirty="0" smtClean="0"/>
              <a:t> (defined in Engine_Textures.js)</a:t>
            </a:r>
          </a:p>
          <a:p>
            <a:pPr lvl="1"/>
            <a:r>
              <a:rPr lang="en-US" dirty="0" smtClean="0"/>
              <a:t>CPU only has a </a:t>
            </a:r>
            <a:r>
              <a:rPr lang="en-US" dirty="0" err="1" smtClean="0"/>
              <a:t>textureID</a:t>
            </a:r>
            <a:endParaRPr lang="en-US" dirty="0" smtClean="0"/>
          </a:p>
          <a:p>
            <a:pPr lvl="1"/>
            <a:r>
              <a:rPr lang="en-US" dirty="0" smtClean="0"/>
              <a:t>GPU stores the actual texture</a:t>
            </a:r>
          </a:p>
          <a:p>
            <a:r>
              <a:rPr lang="en-US" dirty="0" smtClean="0"/>
              <a:t>Binds </a:t>
            </a:r>
            <a:r>
              <a:rPr lang="en-US" dirty="0" err="1" smtClean="0"/>
              <a:t>TextureID</a:t>
            </a:r>
            <a:r>
              <a:rPr lang="en-US" dirty="0" smtClean="0"/>
              <a:t> to </a:t>
            </a:r>
            <a:r>
              <a:rPr lang="en-US" dirty="0" err="1" smtClean="0"/>
              <a:t>uSampler</a:t>
            </a:r>
            <a:r>
              <a:rPr lang="en-US" dirty="0" smtClean="0"/>
              <a:t> in </a:t>
            </a:r>
            <a:r>
              <a:rPr lang="en-US" dirty="0" err="1" smtClean="0"/>
              <a:t>TextureFS</a:t>
            </a:r>
            <a:endParaRPr lang="en-US" dirty="0" smtClean="0"/>
          </a:p>
          <a:p>
            <a:pPr lvl="1"/>
            <a:r>
              <a:rPr lang="en-US" dirty="0" err="1" smtClean="0"/>
              <a:t>Engine_Textures</a:t>
            </a:r>
            <a:r>
              <a:rPr lang="en-US" dirty="0" smtClean="0"/>
              <a:t>::</a:t>
            </a:r>
            <a:r>
              <a:rPr lang="en-US" dirty="0" err="1" smtClean="0"/>
              <a:t>activateTexture</a:t>
            </a:r>
            <a:r>
              <a:rPr lang="en-US" dirty="0" smtClean="0"/>
              <a:t>()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5043" y="913342"/>
            <a:ext cx="4267200" cy="1590675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6737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File, State, and WebGL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355" y="1610171"/>
            <a:ext cx="7880512" cy="423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213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Sprite Sheets: Collection of object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</a:t>
            </a:r>
            <a:r>
              <a:rPr lang="en-US" dirty="0" smtClean="0"/>
              <a:t> x 2</a:t>
            </a:r>
            <a:r>
              <a:rPr lang="en-US" baseline="30000" dirty="0" smtClean="0"/>
              <a:t>m </a:t>
            </a:r>
            <a:r>
              <a:rPr lang="en-US" dirty="0" smtClean="0"/>
              <a:t>can be overly restrictive</a:t>
            </a:r>
          </a:p>
          <a:p>
            <a:pPr lvl="1"/>
            <a:r>
              <a:rPr lang="en-US" dirty="0" err="1" smtClean="0"/>
              <a:t>E.g</a:t>
            </a:r>
            <a:r>
              <a:rPr lang="en-US" dirty="0" smtClean="0"/>
              <a:t>, 260x130: stored in 512x256!</a:t>
            </a:r>
          </a:p>
          <a:p>
            <a:r>
              <a:rPr lang="en-US" dirty="0"/>
              <a:t>Optimize load time</a:t>
            </a:r>
          </a:p>
          <a:p>
            <a:pPr lvl="1"/>
            <a:r>
              <a:rPr lang="en-US" dirty="0" smtClean="0"/>
              <a:t>Loading many 16x16 images vs </a:t>
            </a:r>
          </a:p>
          <a:p>
            <a:pPr lvl="1"/>
            <a:r>
              <a:rPr lang="en-US" dirty="0" smtClean="0"/>
              <a:t>Loading single 128x128 image</a:t>
            </a:r>
          </a:p>
          <a:p>
            <a:r>
              <a:rPr lang="en-US" dirty="0" smtClean="0"/>
              <a:t>Organization: all objects in a level</a:t>
            </a:r>
          </a:p>
          <a:p>
            <a:pPr lvl="1"/>
            <a:r>
              <a:rPr lang="en-US" dirty="0" smtClean="0"/>
              <a:t>A single 1Kx1K file</a:t>
            </a:r>
          </a:p>
          <a:p>
            <a:pPr lvl="1"/>
            <a:r>
              <a:rPr lang="en-US" dirty="0" smtClean="0"/>
              <a:t>50 files of 128x128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333" y="1603688"/>
            <a:ext cx="5038100" cy="25190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297" y="3780741"/>
            <a:ext cx="2881140" cy="28811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360348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288" y="2318599"/>
            <a:ext cx="7539768" cy="40595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Sprite Sheet: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Artists create, communicate to developers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4279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20957"/>
            <a:ext cx="5831274" cy="54140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Drawing with Sprite Sheets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Figure out </a:t>
            </a:r>
            <a:r>
              <a:rPr lang="en-US" dirty="0" err="1" smtClean="0"/>
              <a:t>texel</a:t>
            </a:r>
            <a:r>
              <a:rPr lang="en-US" dirty="0" smtClean="0"/>
              <a:t> positions of an object</a:t>
            </a:r>
          </a:p>
          <a:p>
            <a:pPr lvl="1"/>
            <a:r>
              <a:rPr lang="en-US" dirty="0" smtClean="0"/>
              <a:t>Portal as example</a:t>
            </a:r>
          </a:p>
          <a:p>
            <a:pPr lvl="1"/>
            <a:r>
              <a:rPr lang="en-US" dirty="0" smtClean="0"/>
              <a:t>Receive info from artists</a:t>
            </a:r>
          </a:p>
          <a:p>
            <a:r>
              <a:rPr lang="en-US" dirty="0" smtClean="0"/>
              <a:t>Compute UV values of the object</a:t>
            </a:r>
          </a:p>
          <a:p>
            <a:pPr lvl="1"/>
            <a:r>
              <a:rPr lang="en-US" dirty="0" smtClean="0"/>
              <a:t>Recall 0 to 1 covers the entire image</a:t>
            </a:r>
          </a:p>
          <a:p>
            <a:r>
              <a:rPr lang="en-US" dirty="0" smtClean="0"/>
              <a:t>Map UV values to vertex positions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1808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Questions: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is the </a:t>
            </a:r>
            <a:r>
              <a:rPr lang="en-US" dirty="0" smtClean="0"/>
              <a:t>bound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 </a:t>
            </a:r>
            <a:r>
              <a:rPr lang="en-US" dirty="0"/>
              <a:t>[Left, Right, Bottom, Up]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for </a:t>
            </a:r>
            <a:r>
              <a:rPr lang="en-US" dirty="0"/>
              <a:t>the element in </a:t>
            </a:r>
            <a:r>
              <a:rPr lang="en-US" dirty="0" smtClean="0"/>
              <a:t>the </a:t>
            </a:r>
            <a:r>
              <a:rPr lang="en-US" b="1" dirty="0" smtClean="0">
                <a:solidFill>
                  <a:srgbClr val="FF0000"/>
                </a:solidFill>
              </a:rPr>
              <a:t>RED region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In UV values</a:t>
            </a:r>
          </a:p>
          <a:p>
            <a:pPr lvl="1"/>
            <a:r>
              <a:rPr lang="en-US" dirty="0"/>
              <a:t>In Pixel vales</a:t>
            </a:r>
          </a:p>
          <a:p>
            <a:r>
              <a:rPr lang="en-US" dirty="0"/>
              <a:t>If the </a:t>
            </a:r>
            <a:r>
              <a:rPr lang="en-US" dirty="0" smtClean="0">
                <a:solidFill>
                  <a:srgbClr val="FF0000"/>
                </a:solidFill>
              </a:rPr>
              <a:t>RED region </a:t>
            </a:r>
            <a:r>
              <a:rPr lang="en-US" dirty="0" smtClean="0"/>
              <a:t>is </a:t>
            </a:r>
            <a:r>
              <a:rPr lang="en-US" dirty="0"/>
              <a:t>moved over to </a:t>
            </a:r>
            <a:r>
              <a:rPr lang="en-US" dirty="0" smtClean="0"/>
              <a:t>the </a:t>
            </a:r>
            <a:r>
              <a:rPr lang="en-US" b="1" dirty="0" smtClean="0">
                <a:solidFill>
                  <a:srgbClr val="FFFF00"/>
                </a:solidFill>
              </a:rPr>
              <a:t>YELLOW region </a:t>
            </a:r>
            <a:r>
              <a:rPr lang="en-US" dirty="0" smtClean="0"/>
              <a:t>such </a:t>
            </a:r>
            <a:r>
              <a:rPr lang="en-US" dirty="0"/>
              <a:t>that the upper-left is located at the center of the element it touches, what is the bound in UV and in pixel?</a:t>
            </a:r>
          </a:p>
          <a:p>
            <a:endParaRPr lang="en-US" dirty="0"/>
          </a:p>
        </p:txBody>
      </p:sp>
      <p:grpSp>
        <p:nvGrpSpPr>
          <p:cNvPr id="4" name="Canvas 19"/>
          <p:cNvGrpSpPr/>
          <p:nvPr/>
        </p:nvGrpSpPr>
        <p:grpSpPr>
          <a:xfrm>
            <a:off x="5831840" y="930521"/>
            <a:ext cx="5521960" cy="3190875"/>
            <a:chOff x="0" y="0"/>
            <a:chExt cx="5521960" cy="3190875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5521960" cy="3190875"/>
            </a:xfrm>
            <a:prstGeom prst="rect">
              <a:avLst/>
            </a:prstGeom>
          </p:spPr>
        </p:sp>
        <p:pic>
          <p:nvPicPr>
            <p:cNvPr id="6" name="Picture 5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47376"/>
              <a:ext cx="5486400" cy="2919046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358424" y="1152726"/>
              <a:ext cx="739778" cy="60238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TextBox 37"/>
            <p:cNvSpPr txBox="1"/>
            <p:nvPr/>
          </p:nvSpPr>
          <p:spPr>
            <a:xfrm>
              <a:off x="2560321" y="2473584"/>
              <a:ext cx="1123052" cy="38227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45720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rPr>
                <a:t>RED</a:t>
              </a:r>
              <a:endParaRPr lang="en-US" sz="1200"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2930027" y="1754965"/>
              <a:ext cx="243479" cy="799976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1234249" y="1422508"/>
              <a:ext cx="739775" cy="601980"/>
            </a:xfrm>
            <a:prstGeom prst="rect">
              <a:avLst/>
            </a:prstGeom>
            <a:noFill/>
            <a:ln w="28575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1540843" y="2046451"/>
              <a:ext cx="243205" cy="799465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37"/>
            <p:cNvSpPr txBox="1"/>
            <p:nvPr/>
          </p:nvSpPr>
          <p:spPr>
            <a:xfrm>
              <a:off x="997474" y="2802930"/>
              <a:ext cx="1584282" cy="3087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45720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>
                  <a:solidFill>
                    <a:srgbClr val="FFFF00"/>
                  </a:solidFill>
                  <a:effectLst/>
                  <a:highlight>
                    <a:srgbClr val="000000"/>
                  </a:highlight>
                  <a:latin typeface="Times New Roman" panose="02020603050405020304" pitchFamily="18" charset="0"/>
                  <a:ea typeface="SimSun" panose="02010600030101010101" pitchFamily="2" charset="-122"/>
                </a:rPr>
                <a:t>YELLOW</a:t>
              </a:r>
              <a:endParaRPr lang="en-US" sz="1200"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04210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Answer: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RED: </a:t>
            </a:r>
          </a:p>
          <a:p>
            <a:pPr lvl="0"/>
            <a:r>
              <a:rPr lang="en-US" dirty="0"/>
              <a:t>Pixel:</a:t>
            </a:r>
          </a:p>
          <a:p>
            <a:pPr lvl="1"/>
            <a:r>
              <a:rPr lang="en-US" dirty="0"/>
              <a:t>LEFT = 204+204 = 408</a:t>
            </a:r>
          </a:p>
          <a:p>
            <a:pPr lvl="1"/>
            <a:r>
              <a:rPr lang="en-US" dirty="0"/>
              <a:t>RIGHT = 204+204+204 = 612</a:t>
            </a:r>
          </a:p>
          <a:p>
            <a:pPr lvl="1"/>
            <a:r>
              <a:rPr lang="en-US" dirty="0"/>
              <a:t>BOTTOM = 0 + 180 + 4 = 184</a:t>
            </a:r>
          </a:p>
          <a:p>
            <a:pPr lvl="1"/>
            <a:r>
              <a:rPr lang="en-US" dirty="0"/>
              <a:t>TOP = BOTTOM + 164 = 184 + 164 = 348</a:t>
            </a:r>
          </a:p>
          <a:p>
            <a:pPr lvl="0"/>
            <a:r>
              <a:rPr lang="en-US" dirty="0" smtClean="0"/>
              <a:t>UV:</a:t>
            </a:r>
          </a:p>
          <a:p>
            <a:pPr lvl="1"/>
            <a:r>
              <a:rPr lang="en-US" dirty="0" smtClean="0"/>
              <a:t>Left </a:t>
            </a:r>
            <a:r>
              <a:rPr lang="en-US" dirty="0"/>
              <a:t>= 408/1024</a:t>
            </a:r>
          </a:p>
          <a:p>
            <a:pPr lvl="1"/>
            <a:r>
              <a:rPr lang="en-US" dirty="0"/>
              <a:t>Right = 612/1024</a:t>
            </a:r>
          </a:p>
          <a:p>
            <a:pPr lvl="1"/>
            <a:r>
              <a:rPr lang="en-US" dirty="0"/>
              <a:t>Bottom = 184/512</a:t>
            </a:r>
          </a:p>
          <a:p>
            <a:pPr lvl="1"/>
            <a:r>
              <a:rPr lang="en-US" dirty="0"/>
              <a:t>Top = 348/512</a:t>
            </a:r>
          </a:p>
          <a:p>
            <a:endParaRPr lang="en-US" dirty="0"/>
          </a:p>
        </p:txBody>
      </p:sp>
      <p:grpSp>
        <p:nvGrpSpPr>
          <p:cNvPr id="4" name="Canvas 19"/>
          <p:cNvGrpSpPr/>
          <p:nvPr/>
        </p:nvGrpSpPr>
        <p:grpSpPr>
          <a:xfrm>
            <a:off x="5831840" y="930521"/>
            <a:ext cx="5521960" cy="3190875"/>
            <a:chOff x="0" y="0"/>
            <a:chExt cx="5521960" cy="3190875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5521960" cy="3190875"/>
            </a:xfrm>
            <a:prstGeom prst="rect">
              <a:avLst/>
            </a:prstGeom>
          </p:spPr>
        </p:sp>
        <p:pic>
          <p:nvPicPr>
            <p:cNvPr id="6" name="Picture 5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47376"/>
              <a:ext cx="5486400" cy="2919046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358424" y="1152726"/>
              <a:ext cx="739778" cy="60238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TextBox 37"/>
            <p:cNvSpPr txBox="1"/>
            <p:nvPr/>
          </p:nvSpPr>
          <p:spPr>
            <a:xfrm>
              <a:off x="2560321" y="2473584"/>
              <a:ext cx="1123052" cy="38227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45720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rPr>
                <a:t>RED</a:t>
              </a:r>
              <a:endParaRPr lang="en-US" sz="1200"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2930027" y="1754965"/>
              <a:ext cx="243479" cy="799976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1234249" y="1422508"/>
              <a:ext cx="739775" cy="601980"/>
            </a:xfrm>
            <a:prstGeom prst="rect">
              <a:avLst/>
            </a:prstGeom>
            <a:noFill/>
            <a:ln w="28575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1540843" y="2046451"/>
              <a:ext cx="243205" cy="799465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37"/>
            <p:cNvSpPr txBox="1"/>
            <p:nvPr/>
          </p:nvSpPr>
          <p:spPr>
            <a:xfrm>
              <a:off x="997474" y="2802930"/>
              <a:ext cx="1584282" cy="3087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45720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>
                  <a:solidFill>
                    <a:srgbClr val="FFFF00"/>
                  </a:solidFill>
                  <a:effectLst/>
                  <a:highlight>
                    <a:srgbClr val="000000"/>
                  </a:highlight>
                  <a:latin typeface="Times New Roman" panose="02020603050405020304" pitchFamily="18" charset="0"/>
                  <a:ea typeface="SimSun" panose="02010600030101010101" pitchFamily="2" charset="-122"/>
                </a:rPr>
                <a:t>YELLOW</a:t>
              </a:r>
              <a:endParaRPr lang="en-US" sz="1200"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78109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Answer: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YELLOW: </a:t>
            </a:r>
          </a:p>
          <a:p>
            <a:pPr lvl="1"/>
            <a:r>
              <a:rPr lang="en-US" dirty="0" smtClean="0"/>
              <a:t>Width </a:t>
            </a:r>
            <a:r>
              <a:rPr lang="en-US" dirty="0"/>
              <a:t>= 204 pixels or </a:t>
            </a:r>
            <a:endParaRPr lang="en-US" dirty="0" smtClean="0"/>
          </a:p>
          <a:p>
            <a:pPr lvl="2"/>
            <a:r>
              <a:rPr lang="en-US" dirty="0" smtClean="0"/>
              <a:t>(</a:t>
            </a:r>
            <a:r>
              <a:rPr lang="en-US" dirty="0"/>
              <a:t>204/1024 in UV)</a:t>
            </a:r>
          </a:p>
          <a:p>
            <a:pPr lvl="1"/>
            <a:r>
              <a:rPr lang="en-US" dirty="0"/>
              <a:t>Height = 164 pixels or </a:t>
            </a:r>
            <a:endParaRPr lang="en-US" dirty="0" smtClean="0"/>
          </a:p>
          <a:p>
            <a:pPr lvl="2"/>
            <a:r>
              <a:rPr lang="en-US" dirty="0" smtClean="0"/>
              <a:t>(</a:t>
            </a:r>
            <a:r>
              <a:rPr lang="en-US" dirty="0"/>
              <a:t>164/512 in UV</a:t>
            </a:r>
            <a:r>
              <a:rPr lang="en-US" dirty="0" smtClean="0"/>
              <a:t>)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Left = middle of first element = 204/2 = 102 </a:t>
            </a:r>
            <a:r>
              <a:rPr lang="en-US" dirty="0" smtClean="0"/>
              <a:t>pixel</a:t>
            </a:r>
          </a:p>
          <a:p>
            <a:pPr lvl="1"/>
            <a:r>
              <a:rPr lang="en-US" dirty="0" smtClean="0"/>
              <a:t>Right </a:t>
            </a:r>
            <a:r>
              <a:rPr lang="en-US" dirty="0"/>
              <a:t>= Left + </a:t>
            </a:r>
            <a:r>
              <a:rPr lang="en-US" dirty="0" smtClean="0"/>
              <a:t>204</a:t>
            </a:r>
          </a:p>
          <a:p>
            <a:pPr lvl="1"/>
            <a:r>
              <a:rPr lang="en-US" dirty="0" smtClean="0"/>
              <a:t>Bottom </a:t>
            </a:r>
            <a:r>
              <a:rPr lang="en-US" dirty="0"/>
              <a:t>= 184 + (164/2) = 184 + 82 = 266 </a:t>
            </a:r>
            <a:r>
              <a:rPr lang="en-US" dirty="0" smtClean="0"/>
              <a:t>pixel</a:t>
            </a:r>
          </a:p>
          <a:p>
            <a:pPr lvl="1"/>
            <a:r>
              <a:rPr lang="en-US" dirty="0" smtClean="0"/>
              <a:t>Top </a:t>
            </a:r>
            <a:r>
              <a:rPr lang="en-US" dirty="0"/>
              <a:t>= Bottom + 164</a:t>
            </a:r>
          </a:p>
          <a:p>
            <a:endParaRPr lang="en-US" dirty="0"/>
          </a:p>
        </p:txBody>
      </p:sp>
      <p:grpSp>
        <p:nvGrpSpPr>
          <p:cNvPr id="4" name="Canvas 19"/>
          <p:cNvGrpSpPr/>
          <p:nvPr/>
        </p:nvGrpSpPr>
        <p:grpSpPr>
          <a:xfrm>
            <a:off x="5831840" y="930521"/>
            <a:ext cx="5521960" cy="3190875"/>
            <a:chOff x="0" y="0"/>
            <a:chExt cx="5521960" cy="3190875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5521960" cy="3190875"/>
            </a:xfrm>
            <a:prstGeom prst="rect">
              <a:avLst/>
            </a:prstGeom>
          </p:spPr>
        </p:sp>
        <p:pic>
          <p:nvPicPr>
            <p:cNvPr id="6" name="Picture 5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47376"/>
              <a:ext cx="5486400" cy="2919046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358424" y="1152726"/>
              <a:ext cx="739778" cy="60238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TextBox 37"/>
            <p:cNvSpPr txBox="1"/>
            <p:nvPr/>
          </p:nvSpPr>
          <p:spPr>
            <a:xfrm>
              <a:off x="2560321" y="2473584"/>
              <a:ext cx="1123052" cy="38227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45720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rPr>
                <a:t>RED</a:t>
              </a:r>
              <a:endParaRPr lang="en-US" sz="1200"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2930027" y="1754965"/>
              <a:ext cx="243479" cy="799976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1234249" y="1422508"/>
              <a:ext cx="739775" cy="601980"/>
            </a:xfrm>
            <a:prstGeom prst="rect">
              <a:avLst/>
            </a:prstGeom>
            <a:noFill/>
            <a:ln w="28575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1540843" y="2046451"/>
              <a:ext cx="243205" cy="799465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37"/>
            <p:cNvSpPr txBox="1"/>
            <p:nvPr/>
          </p:nvSpPr>
          <p:spPr>
            <a:xfrm>
              <a:off x="997474" y="2802930"/>
              <a:ext cx="1584282" cy="3087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45720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>
                  <a:solidFill>
                    <a:srgbClr val="FFFF00"/>
                  </a:solidFill>
                  <a:effectLst/>
                  <a:highlight>
                    <a:srgbClr val="000000"/>
                  </a:highlight>
                  <a:latin typeface="Times New Roman" panose="02020603050405020304" pitchFamily="18" charset="0"/>
                  <a:ea typeface="SimSun" panose="02010600030101010101" pitchFamily="2" charset="-122"/>
                </a:rPr>
                <a:t>YELLOW</a:t>
              </a:r>
              <a:endParaRPr lang="en-US" sz="1200"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9536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Word about “Transparency” or Alpha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Color = [R, G, B, A]  (e.g., [1, 0, 0, 1] for red)</a:t>
            </a:r>
          </a:p>
          <a:p>
            <a:r>
              <a:rPr lang="en-US" dirty="0" smtClean="0"/>
              <a:t>A: the Alpha Channel</a:t>
            </a:r>
          </a:p>
          <a:p>
            <a:pPr lvl="1"/>
            <a:r>
              <a:rPr lang="en-US" dirty="0" smtClean="0"/>
              <a:t>Typically for Alpha Blending</a:t>
            </a:r>
          </a:p>
          <a:p>
            <a:r>
              <a:rPr lang="en-US" dirty="0" smtClean="0"/>
              <a:t>Colors C1 = [R1, G1, B1, A1], C2 = [R2, G2, B2, A2]</a:t>
            </a:r>
          </a:p>
          <a:p>
            <a:r>
              <a:rPr lang="en-US" dirty="0" smtClean="0"/>
              <a:t>Blending the colors:</a:t>
            </a:r>
          </a:p>
          <a:p>
            <a:pPr lvl="1"/>
            <a:r>
              <a:rPr lang="en-US" dirty="0" smtClean="0"/>
              <a:t>Result = C1 * A1          + C2 * (1 – A1)   </a:t>
            </a:r>
            <a:r>
              <a:rPr lang="en-US" dirty="0" smtClean="0">
                <a:sym typeface="Wingdings" panose="05000000000000000000" pitchFamily="2" charset="2"/>
              </a:rPr>
              <a:t>This is the default WebGL blending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Or</a:t>
            </a:r>
          </a:p>
          <a:p>
            <a:pPr lvl="1"/>
            <a:r>
              <a:rPr lang="en-US" dirty="0" smtClean="0"/>
              <a:t>Result = C1 * (1 – A1) </a:t>
            </a:r>
            <a:r>
              <a:rPr lang="en-US" dirty="0"/>
              <a:t>+</a:t>
            </a:r>
            <a:r>
              <a:rPr lang="en-US" dirty="0" smtClean="0"/>
              <a:t> C2 * A1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47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5.2: Sprite Shaders Project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455" y="1741649"/>
            <a:ext cx="859155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0480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5.2 Goals: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gain understanding </a:t>
            </a:r>
            <a:r>
              <a:rPr lang="en-US" dirty="0"/>
              <a:t>for texture </a:t>
            </a:r>
            <a:r>
              <a:rPr lang="en-US" dirty="0" smtClean="0"/>
              <a:t>coordinate (UV)</a:t>
            </a:r>
            <a:endParaRPr lang="en-US" dirty="0"/>
          </a:p>
          <a:p>
            <a:r>
              <a:rPr lang="en-US" dirty="0" smtClean="0"/>
              <a:t>experience </a:t>
            </a:r>
            <a:r>
              <a:rPr lang="en-US" dirty="0"/>
              <a:t>defining </a:t>
            </a:r>
            <a:r>
              <a:rPr lang="en-US" dirty="0" smtClean="0"/>
              <a:t>sub-regions </a:t>
            </a:r>
            <a:r>
              <a:rPr lang="en-US" dirty="0"/>
              <a:t>within an image for texture mapping</a:t>
            </a:r>
          </a:p>
          <a:p>
            <a:r>
              <a:rPr lang="en-US" dirty="0" smtClean="0"/>
              <a:t>draw </a:t>
            </a:r>
            <a:r>
              <a:rPr lang="en-US" dirty="0"/>
              <a:t>squares by mapping from sprite sheet elements </a:t>
            </a:r>
          </a:p>
          <a:p>
            <a:r>
              <a:rPr lang="en-US" dirty="0" smtClean="0"/>
              <a:t>prepare </a:t>
            </a:r>
            <a:r>
              <a:rPr lang="en-US" dirty="0"/>
              <a:t>for working with sprite animation and bitmap fonts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2482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TextureShader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782022" cy="4351338"/>
          </a:xfrm>
        </p:spPr>
        <p:txBody>
          <a:bodyPr/>
          <a:lstStyle/>
          <a:p>
            <a:r>
              <a:rPr lang="en-US" dirty="0" smtClean="0"/>
              <a:t>Engine_VertexBuffer::</a:t>
            </a:r>
          </a:p>
          <a:p>
            <a:pPr lvl="1"/>
            <a:r>
              <a:rPr lang="en-US" dirty="0" err="1" smtClean="0"/>
              <a:t>getGLTexCoordRef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Refers to a </a:t>
            </a:r>
            <a:r>
              <a:rPr lang="en-US" b="1" u="sng" dirty="0" smtClean="0"/>
              <a:t>static</a:t>
            </a:r>
            <a:r>
              <a:rPr lang="en-US" dirty="0" smtClean="0"/>
              <a:t> WebGL Buffer</a:t>
            </a:r>
          </a:p>
          <a:p>
            <a:pPr lvl="1"/>
            <a:r>
              <a:rPr lang="en-US" dirty="0" smtClean="0"/>
              <a:t>Defined once, shared by all </a:t>
            </a:r>
            <a:r>
              <a:rPr lang="en-US" dirty="0" err="1" smtClean="0"/>
              <a:t>TextureShaders</a:t>
            </a:r>
            <a:r>
              <a:rPr lang="en-US" dirty="0" smtClean="0"/>
              <a:t>!</a:t>
            </a:r>
          </a:p>
          <a:p>
            <a:r>
              <a:rPr lang="en-US" dirty="0" smtClean="0"/>
              <a:t>UV values in the buffer </a:t>
            </a:r>
            <a:r>
              <a:rPr lang="en-US" dirty="0"/>
              <a:t>are </a:t>
            </a:r>
            <a:r>
              <a:rPr lang="en-US" dirty="0" smtClean="0"/>
              <a:t>bounds of UV space and cannot be changed!</a:t>
            </a:r>
          </a:p>
          <a:p>
            <a:r>
              <a:rPr lang="en-US" dirty="0" smtClean="0"/>
              <a:t>Need per-shader</a:t>
            </a:r>
            <a:br>
              <a:rPr lang="en-US" dirty="0" smtClean="0"/>
            </a:br>
            <a:r>
              <a:rPr lang="en-US" dirty="0" smtClean="0"/>
              <a:t>Texture coordinate</a:t>
            </a:r>
            <a:br>
              <a:rPr lang="en-US" dirty="0" smtClean="0"/>
            </a:br>
            <a:r>
              <a:rPr lang="en-US" dirty="0" smtClean="0"/>
              <a:t>UV buffer for</a:t>
            </a:r>
            <a:br>
              <a:rPr lang="en-US" dirty="0" smtClean="0"/>
            </a:br>
            <a:r>
              <a:rPr lang="en-US" dirty="0" smtClean="0"/>
              <a:t>Sprite support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5636140" y="876337"/>
            <a:ext cx="6331154" cy="1763639"/>
            <a:chOff x="5582744" y="1286586"/>
            <a:chExt cx="6331154" cy="1763639"/>
          </a:xfrm>
        </p:grpSpPr>
        <p:pic>
          <p:nvPicPr>
            <p:cNvPr id="4" name="Picture 3" descr="Figure-5-5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9796"/>
            <a:stretch/>
          </p:blipFill>
          <p:spPr bwMode="auto">
            <a:xfrm>
              <a:off x="5582744" y="1286586"/>
              <a:ext cx="6331154" cy="17636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ounded Rectangle 4"/>
            <p:cNvSpPr/>
            <p:nvPr/>
          </p:nvSpPr>
          <p:spPr>
            <a:xfrm>
              <a:off x="9637908" y="2215918"/>
              <a:ext cx="2209245" cy="634073"/>
            </a:xfrm>
            <a:prstGeom prst="roundRect">
              <a:avLst/>
            </a:prstGeom>
            <a:noFill/>
            <a:ln w="635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99910" y="4001294"/>
            <a:ext cx="8087748" cy="2782969"/>
            <a:chOff x="2529618" y="3992342"/>
            <a:chExt cx="8087748" cy="278296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29618" y="3992342"/>
              <a:ext cx="8087748" cy="2782969"/>
            </a:xfrm>
            <a:prstGeom prst="rect">
              <a:avLst/>
            </a:prstGeom>
          </p:spPr>
        </p:pic>
        <p:sp>
          <p:nvSpPr>
            <p:cNvPr id="7" name="Round Diagonal Corner Rectangle 6"/>
            <p:cNvSpPr/>
            <p:nvPr/>
          </p:nvSpPr>
          <p:spPr>
            <a:xfrm>
              <a:off x="7501448" y="4081932"/>
              <a:ext cx="2795554" cy="631483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Engine_VertexBuffer.js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881684" y="6223615"/>
              <a:ext cx="7640023" cy="296770"/>
            </a:xfrm>
            <a:prstGeom prst="roundRect">
              <a:avLst/>
            </a:prstGeom>
            <a:noFill/>
            <a:ln w="635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37361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SpriteShader: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dirty="0" smtClean="0"/>
              <a:t>A TextureShader which defines its own Texture Coordinate Buffer!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590601" y="2322709"/>
            <a:ext cx="7373738" cy="4120802"/>
            <a:chOff x="3065660" y="2322709"/>
            <a:chExt cx="7373738" cy="412080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65660" y="2322709"/>
              <a:ext cx="7373738" cy="4120802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5506421" y="4235169"/>
              <a:ext cx="4285000" cy="634073"/>
            </a:xfrm>
            <a:prstGeom prst="roundRect">
              <a:avLst/>
            </a:prstGeom>
            <a:noFill/>
            <a:ln w="635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014711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SpriteShader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Defines and loads a </a:t>
            </a:r>
            <a:br>
              <a:rPr lang="en-US" dirty="0" smtClean="0"/>
            </a:br>
            <a:r>
              <a:rPr lang="en-US" dirty="0" smtClean="0"/>
              <a:t>Dynamic texture coordinate buffer!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060" y="2613278"/>
            <a:ext cx="9518278" cy="417613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434172" y="66744"/>
            <a:ext cx="5580391" cy="2556316"/>
            <a:chOff x="4859006" y="2322709"/>
            <a:chExt cx="5580391" cy="255631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24321" r="-1" b="37965"/>
            <a:stretch/>
          </p:blipFill>
          <p:spPr>
            <a:xfrm>
              <a:off x="4859006" y="2322709"/>
              <a:ext cx="5580391" cy="2556316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5506421" y="3871183"/>
              <a:ext cx="4285000" cy="998060"/>
            </a:xfrm>
            <a:prstGeom prst="roundRect">
              <a:avLst/>
            </a:prstGeom>
            <a:noFill/>
            <a:ln w="635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21907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SpriteShader</a:t>
            </a:r>
            <a:r>
              <a:rPr lang="en-US" smtClean="0"/>
              <a:t>: </a:t>
            </a:r>
            <a:r>
              <a:rPr lang="en-US" smtClean="0"/>
              <a:t>custom </a:t>
            </a:r>
            <a:r>
              <a:rPr lang="en-US" dirty="0" smtClean="0"/>
              <a:t>texture coordinate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8520"/>
            <a:ext cx="10515600" cy="4588443"/>
          </a:xfrm>
        </p:spPr>
        <p:txBody>
          <a:bodyPr/>
          <a:lstStyle/>
          <a:p>
            <a:r>
              <a:rPr lang="en-US" dirty="0" smtClean="0"/>
              <a:t>Set texture coordinate (into WebGL)!</a:t>
            </a:r>
          </a:p>
          <a:p>
            <a:pPr lvl="1"/>
            <a:r>
              <a:rPr lang="en-US" dirty="0" err="1" smtClean="0"/>
              <a:t>bufferSubData</a:t>
            </a:r>
            <a:r>
              <a:rPr lang="en-US" dirty="0" smtClean="0"/>
              <a:t>(): pushes array to WebGL!</a:t>
            </a:r>
          </a:p>
          <a:p>
            <a:endParaRPr lang="en-US" dirty="0"/>
          </a:p>
          <a:p>
            <a:pPr lvl="3"/>
            <a:endParaRPr lang="en-US" dirty="0" smtClean="0"/>
          </a:p>
          <a:p>
            <a:pPr lvl="4"/>
            <a:endParaRPr lang="en-US" dirty="0" smtClean="0"/>
          </a:p>
          <a:p>
            <a:r>
              <a:rPr lang="en-US" dirty="0" smtClean="0"/>
              <a:t>Draw with its own texture coordinate buffer</a:t>
            </a:r>
          </a:p>
          <a:p>
            <a:pPr lvl="1"/>
            <a:r>
              <a:rPr lang="en-US" dirty="0" smtClean="0"/>
              <a:t>Call to SimpleShader::</a:t>
            </a:r>
            <a:r>
              <a:rPr lang="en-US" dirty="0" err="1" smtClean="0"/>
              <a:t>activateShader</a:t>
            </a:r>
            <a:r>
              <a:rPr lang="en-US" dirty="0" smtClean="0"/>
              <a:t> (not TextureShader!)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406" y="2414559"/>
            <a:ext cx="7477125" cy="1209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249" y="4416680"/>
            <a:ext cx="936307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1358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968127" y="282378"/>
            <a:ext cx="5045887" cy="2135825"/>
            <a:chOff x="4832303" y="2849990"/>
            <a:chExt cx="5045887" cy="213582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21876" t="11823" r="9693" b="36347"/>
            <a:stretch/>
          </p:blipFill>
          <p:spPr>
            <a:xfrm>
              <a:off x="4832303" y="2849990"/>
              <a:ext cx="5045887" cy="2135825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5593183" y="2853557"/>
              <a:ext cx="2202578" cy="997602"/>
            </a:xfrm>
            <a:prstGeom prst="roundRect">
              <a:avLst/>
            </a:prstGeom>
            <a:noFill/>
            <a:ln w="635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SpriteRenderable: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dirty="0" smtClean="0"/>
              <a:t>A TextureRenderable </a:t>
            </a:r>
            <a:br>
              <a:rPr lang="en-US" dirty="0" smtClean="0"/>
            </a:br>
            <a:r>
              <a:rPr lang="en-US" dirty="0" smtClean="0"/>
              <a:t>which remembers UV values </a:t>
            </a:r>
            <a:br>
              <a:rPr lang="en-US" dirty="0" smtClean="0"/>
            </a:br>
            <a:r>
              <a:rPr lang="en-US" dirty="0" smtClean="0"/>
              <a:t>for each vertices (instead of the default UV bounds)</a:t>
            </a:r>
          </a:p>
          <a:p>
            <a:r>
              <a:rPr lang="en-US" dirty="0" err="1" smtClean="0"/>
              <a:t>DefualtResources</a:t>
            </a:r>
            <a:r>
              <a:rPr lang="en-US" dirty="0" smtClean="0"/>
              <a:t>: creates a default SpriteShader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023" y="3542153"/>
            <a:ext cx="963930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3165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SpriteRenderable: UV to WebGL format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1752444"/>
            <a:ext cx="5572125" cy="262890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9936" y="3902469"/>
            <a:ext cx="7534275" cy="1990725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740437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SpriteRenderable: UV setting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5077"/>
            <a:ext cx="10515600" cy="4681886"/>
          </a:xfrm>
        </p:spPr>
        <p:txBody>
          <a:bodyPr/>
          <a:lstStyle/>
          <a:p>
            <a:r>
              <a:rPr lang="en-US" dirty="0" smtClean="0"/>
              <a:t>In UV 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 pixel values (must convert to UV)</a:t>
            </a:r>
          </a:p>
          <a:p>
            <a:pPr lvl="1"/>
            <a:r>
              <a:rPr lang="en-US" dirty="0" smtClean="0"/>
              <a:t>Notice: image resolution from ResourceMap (</a:t>
            </a:r>
            <a:r>
              <a:rPr lang="en-US" dirty="0" err="1" smtClean="0"/>
              <a:t>TextureInfo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0241"/>
          <a:stretch/>
        </p:blipFill>
        <p:spPr>
          <a:xfrm>
            <a:off x="1063776" y="3891205"/>
            <a:ext cx="9744075" cy="28915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64454"/>
          <a:stretch/>
        </p:blipFill>
        <p:spPr>
          <a:xfrm>
            <a:off x="2130575" y="1298459"/>
            <a:ext cx="9744075" cy="171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3047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SpriteRenderable: draw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4"/>
            <a:endParaRPr lang="en-US" dirty="0" smtClean="0"/>
          </a:p>
          <a:p>
            <a:pPr lvl="5"/>
            <a:endParaRPr lang="en-US" dirty="0" smtClean="0"/>
          </a:p>
          <a:p>
            <a:r>
              <a:rPr lang="en-US" dirty="0" smtClean="0"/>
              <a:t>Calls SpriteShader::</a:t>
            </a:r>
            <a:r>
              <a:rPr lang="en-US" dirty="0" err="1" smtClean="0"/>
              <a:t>setTextureCooridnate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Loads UV to WebGL!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20" y="1825625"/>
            <a:ext cx="7924800" cy="16859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582127" y="4851435"/>
            <a:ext cx="7916941" cy="1660353"/>
            <a:chOff x="1494876" y="4297455"/>
            <a:chExt cx="7916941" cy="166035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4876" y="4297455"/>
              <a:ext cx="7477125" cy="1209675"/>
            </a:xfrm>
            <a:prstGeom prst="rect">
              <a:avLst/>
            </a:prstGeom>
          </p:spPr>
        </p:pic>
        <p:sp>
          <p:nvSpPr>
            <p:cNvPr id="9" name="Round Diagonal Corner Rectangle 8"/>
            <p:cNvSpPr/>
            <p:nvPr/>
          </p:nvSpPr>
          <p:spPr>
            <a:xfrm>
              <a:off x="6616263" y="5326325"/>
              <a:ext cx="2795554" cy="631483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SpriteShader.js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5" name="Content Placeholder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947" y="731869"/>
            <a:ext cx="6036617" cy="159501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8" name="Round Diagonal Corner Rectangle 7"/>
          <p:cNvSpPr/>
          <p:nvPr/>
        </p:nvSpPr>
        <p:spPr>
          <a:xfrm>
            <a:off x="8101291" y="2127498"/>
            <a:ext cx="2795554" cy="631483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SpriteRenderable.js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184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texture map?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Map: from one coordinate system to another!</a:t>
            </a:r>
          </a:p>
          <a:p>
            <a:r>
              <a:rPr lang="en-US" dirty="0" smtClean="0"/>
              <a:t>Texture Coordinate System (UV</a:t>
            </a:r>
            <a:r>
              <a:rPr lang="en-US" dirty="0"/>
              <a:t> </a:t>
            </a:r>
            <a:r>
              <a:rPr lang="en-US" dirty="0" smtClean="0"/>
              <a:t>Coordinate)</a:t>
            </a:r>
          </a:p>
          <a:p>
            <a:pPr lvl="1"/>
            <a:r>
              <a:rPr lang="en-US" dirty="0" smtClean="0"/>
              <a:t>Just as NDC and WC, independent of pixel (or texel resolution)</a:t>
            </a:r>
          </a:p>
          <a:p>
            <a:r>
              <a:rPr lang="en-US" dirty="0" smtClean="0"/>
              <a:t>Constant range</a:t>
            </a:r>
          </a:p>
          <a:p>
            <a:pPr lvl="1"/>
            <a:r>
              <a:rPr lang="en-US" dirty="0" smtClean="0"/>
              <a:t>0  &lt; U &lt; 1</a:t>
            </a:r>
          </a:p>
          <a:p>
            <a:pPr lvl="1"/>
            <a:r>
              <a:rPr lang="en-US" dirty="0" smtClean="0"/>
              <a:t>0 &lt; V &lt; 1</a:t>
            </a:r>
          </a:p>
          <a:p>
            <a:r>
              <a:rPr lang="en-US" dirty="0" smtClean="0"/>
              <a:t>Always cover the entire texture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510" y="3462214"/>
            <a:ext cx="2819400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86583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SpriteRenderable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</a:t>
            </a:r>
            <a:r>
              <a:rPr lang="en-US" dirty="0" err="1" smtClean="0"/>
              <a:t>TextureMap</a:t>
            </a:r>
            <a:r>
              <a:rPr lang="en-US" dirty="0" smtClean="0"/>
              <a:t>!!</a:t>
            </a:r>
          </a:p>
          <a:p>
            <a:pPr lvl="1"/>
            <a:r>
              <a:rPr lang="en-US" dirty="0" err="1" smtClean="0"/>
              <a:t>TextureMap</a:t>
            </a:r>
            <a:r>
              <a:rPr lang="en-US" dirty="0" smtClean="0"/>
              <a:t> is shared</a:t>
            </a:r>
          </a:p>
          <a:p>
            <a:pPr lvl="1"/>
            <a:r>
              <a:rPr lang="en-US" dirty="0" smtClean="0"/>
              <a:t>SpriteShader is shared</a:t>
            </a:r>
          </a:p>
          <a:p>
            <a:pPr lvl="1"/>
            <a:r>
              <a:rPr lang="en-US" dirty="0" smtClean="0"/>
              <a:t>Unique </a:t>
            </a:r>
            <a:r>
              <a:rPr lang="en-US" dirty="0" err="1" smtClean="0"/>
              <a:t>SpriteRenderables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156" y="3633695"/>
            <a:ext cx="3909892" cy="19727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225" y="1825625"/>
            <a:ext cx="5743575" cy="1209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217" y="5606413"/>
            <a:ext cx="6086475" cy="1000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9217" y="3697577"/>
            <a:ext cx="6086475" cy="123825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20886598">
            <a:off x="4492467" y="4283516"/>
            <a:ext cx="1213742" cy="349741"/>
          </a:xfrm>
          <a:prstGeom prst="rightArrow">
            <a:avLst>
              <a:gd name="adj1" fmla="val 28780"/>
              <a:gd name="adj2" fmla="val 1213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297062">
            <a:off x="4580523" y="5583185"/>
            <a:ext cx="1213742" cy="349741"/>
          </a:xfrm>
          <a:prstGeom prst="rightArrow">
            <a:avLst>
              <a:gd name="adj1" fmla="val 28780"/>
              <a:gd name="adj2" fmla="val 1213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9665206">
            <a:off x="3335917" y="3614418"/>
            <a:ext cx="2629224" cy="349741"/>
          </a:xfrm>
          <a:prstGeom prst="rightArrow">
            <a:avLst>
              <a:gd name="adj1" fmla="val 28780"/>
              <a:gd name="adj2" fmla="val 1213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958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UV in Update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1532"/>
            <a:ext cx="6560987" cy="47795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303" y="831593"/>
            <a:ext cx="5270380" cy="2659146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867275" y="3874659"/>
            <a:ext cx="7324725" cy="287655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7" name="Right Arrow 6"/>
          <p:cNvSpPr/>
          <p:nvPr/>
        </p:nvSpPr>
        <p:spPr>
          <a:xfrm rot="8560282">
            <a:off x="9132682" y="3315867"/>
            <a:ext cx="1213742" cy="349741"/>
          </a:xfrm>
          <a:prstGeom prst="rightArrow">
            <a:avLst>
              <a:gd name="adj1" fmla="val 28780"/>
              <a:gd name="adj2" fmla="val 1213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9266606">
            <a:off x="6037793" y="2168119"/>
            <a:ext cx="1307010" cy="349741"/>
          </a:xfrm>
          <a:prstGeom prst="rightArrow">
            <a:avLst>
              <a:gd name="adj1" fmla="val 28780"/>
              <a:gd name="adj2" fmla="val 1213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146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8257"/>
            <a:ext cx="10515600" cy="1325563"/>
          </a:xfrm>
        </p:spPr>
        <p:txBody>
          <a:bodyPr/>
          <a:lstStyle/>
          <a:p>
            <a:r>
              <a:rPr lang="en-US" dirty="0" smtClean="0"/>
              <a:t>Sprite Animations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Strategically drawn Sprite Sheets</a:t>
            </a:r>
          </a:p>
          <a:p>
            <a:r>
              <a:rPr lang="en-US" dirty="0"/>
              <a:t>Sequence through elements strategically</a:t>
            </a:r>
          </a:p>
          <a:p>
            <a:pPr lvl="1"/>
            <a:r>
              <a:rPr lang="en-US" dirty="0" smtClean="0"/>
              <a:t>Similar to stop-frame animations</a:t>
            </a:r>
          </a:p>
          <a:p>
            <a:pPr lvl="0"/>
            <a:r>
              <a:rPr lang="en-US" dirty="0" smtClean="0"/>
              <a:t>Explicit communications with</a:t>
            </a:r>
            <a:br>
              <a:rPr lang="en-US" dirty="0" smtClean="0"/>
            </a:br>
            <a:r>
              <a:rPr lang="en-US" dirty="0" smtClean="0"/>
              <a:t>    creating artists are </a:t>
            </a:r>
            <a:br>
              <a:rPr lang="en-US" dirty="0" smtClean="0"/>
            </a:br>
            <a:r>
              <a:rPr lang="en-US" dirty="0" smtClean="0"/>
              <a:t>    required to decode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 descr="C:\Users\ksung\Dropbox\2.Classes\490-GameEngine\Source\TMP\Chapter5\5.3.SpriteAnimation\public_html\assets\minion_sprit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2"/>
          <a:stretch/>
        </p:blipFill>
        <p:spPr bwMode="auto">
          <a:xfrm>
            <a:off x="4882552" y="4244197"/>
            <a:ext cx="5171805" cy="169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ksung\Dropbox\1.Projects\2014.11.HTML5_WebGL\0.OldBook\MonoBookImages\Chapter7\Book_Img\Figure_7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082" y="2193507"/>
            <a:ext cx="32512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09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 Conventions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“laws,” something people seem to follow</a:t>
            </a:r>
          </a:p>
          <a:p>
            <a:r>
              <a:rPr lang="en-US" dirty="0" smtClean="0"/>
              <a:t>Rows x Columns:</a:t>
            </a:r>
          </a:p>
          <a:p>
            <a:pPr lvl="1"/>
            <a:r>
              <a:rPr lang="en-US" dirty="0" smtClean="0"/>
              <a:t>Fixed size on a sheet m-pixels by n-pixels</a:t>
            </a:r>
          </a:p>
          <a:p>
            <a:pPr lvl="1"/>
            <a:r>
              <a:rPr lang="en-US" dirty="0" smtClean="0"/>
              <a:t>Paddings around each elements</a:t>
            </a:r>
          </a:p>
          <a:p>
            <a:r>
              <a:rPr lang="en-US" dirty="0" smtClean="0"/>
              <a:t>Single </a:t>
            </a:r>
            <a:r>
              <a:rPr lang="en-US" dirty="0"/>
              <a:t>r</a:t>
            </a:r>
            <a:r>
              <a:rPr lang="en-US" dirty="0" smtClean="0"/>
              <a:t>ow (or part of a row) defines action</a:t>
            </a:r>
          </a:p>
          <a:p>
            <a:pPr lvl="1"/>
            <a:r>
              <a:rPr lang="en-US" dirty="0" smtClean="0"/>
              <a:t>Almost never cross rows</a:t>
            </a:r>
            <a:endParaRPr lang="en-US" dirty="0"/>
          </a:p>
        </p:txBody>
      </p:sp>
      <p:pic>
        <p:nvPicPr>
          <p:cNvPr id="2050" name="Picture 2" descr="E:\Work\1.Classes\z.ReadyForArchive\2014.CSS385\Source\ClassExamples\Week4\6.SpriteAnimation\Assets\Resources\Textures\ManyObjec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338" y="754063"/>
            <a:ext cx="39624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9346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ksung\Dropbox\1.Projects\2014.11.HTML5_WebGL\0.OldBook\MonoBookImages\Chapter7\Book_Img\Unnum_7-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538" y="1111779"/>
            <a:ext cx="4048125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1" y="4379383"/>
            <a:ext cx="69342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 of Sprite Animation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Direction: </a:t>
            </a:r>
          </a:p>
          <a:p>
            <a:pPr lvl="1"/>
            <a:r>
              <a:rPr lang="en-US" dirty="0" smtClean="0"/>
              <a:t>Forward (Left towards right)</a:t>
            </a:r>
          </a:p>
          <a:p>
            <a:pPr lvl="1"/>
            <a:r>
              <a:rPr lang="en-US" dirty="0" smtClean="0"/>
              <a:t>Backward (Right towards left)</a:t>
            </a:r>
          </a:p>
          <a:p>
            <a:pPr lvl="1"/>
            <a:r>
              <a:rPr lang="en-US" dirty="0" smtClean="0"/>
              <a:t>Swing</a:t>
            </a:r>
          </a:p>
          <a:p>
            <a:r>
              <a:rPr lang="en-US" dirty="0" smtClean="0"/>
              <a:t>Speed: rate at which to change</a:t>
            </a:r>
            <a:endParaRPr lang="en-US" dirty="0"/>
          </a:p>
        </p:txBody>
      </p:sp>
      <p:pic>
        <p:nvPicPr>
          <p:cNvPr id="3075" name="Picture 3" descr="C:\Users\ksung\Dropbox\1.Projects\2014.11.HTML5_WebGL\0.OldBook\MonoBookImages\Chapter7\Book_Img\Figure_7-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792" y="3742795"/>
            <a:ext cx="4770788" cy="231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85680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5.3: Sprite Animation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558" y="1668325"/>
            <a:ext cx="8491904" cy="461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24530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5.3: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gain understanding </a:t>
            </a:r>
            <a:r>
              <a:rPr lang="en-US" dirty="0"/>
              <a:t>of animated sprite sheets </a:t>
            </a:r>
          </a:p>
          <a:p>
            <a:pPr lvl="0"/>
            <a:r>
              <a:rPr lang="en-US" dirty="0" smtClean="0"/>
              <a:t>experience </a:t>
            </a:r>
            <a:r>
              <a:rPr lang="en-US" dirty="0"/>
              <a:t>the creation of sprite animations</a:t>
            </a:r>
          </a:p>
          <a:p>
            <a:pPr lvl="0"/>
            <a:r>
              <a:rPr lang="en-US" dirty="0" smtClean="0"/>
              <a:t>define </a:t>
            </a:r>
            <a:r>
              <a:rPr lang="en-US" dirty="0"/>
              <a:t>abstractions for implementing sprite </a:t>
            </a:r>
            <a:r>
              <a:rPr lang="en-US" dirty="0" smtClean="0"/>
              <a:t>animations</a:t>
            </a:r>
          </a:p>
          <a:p>
            <a:pPr lvl="0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299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consideration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</a:t>
            </a:r>
            <a:r>
              <a:rPr lang="en-US" dirty="0" err="1" smtClean="0"/>
              <a:t>shader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NO!!</a:t>
            </a:r>
          </a:p>
          <a:p>
            <a:r>
              <a:rPr lang="en-US" dirty="0" smtClean="0"/>
              <a:t>Access/update </a:t>
            </a:r>
            <a:r>
              <a:rPr lang="en-US" dirty="0" err="1" smtClean="0"/>
              <a:t>SpriteShader’s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err="1" smtClean="0"/>
              <a:t>mTexCoordBuffer</a:t>
            </a:r>
            <a:endParaRPr lang="en-US" dirty="0" smtClean="0"/>
          </a:p>
          <a:p>
            <a:pPr lvl="1"/>
            <a:r>
              <a:rPr lang="en-US" dirty="0" smtClean="0"/>
              <a:t>Change per animation update!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2176"/>
          <a:stretch/>
        </p:blipFill>
        <p:spPr>
          <a:xfrm>
            <a:off x="6070599" y="1594576"/>
            <a:ext cx="5738539" cy="412080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876162" y="3507036"/>
            <a:ext cx="4285000" cy="634073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616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ksung\Dropbox\1.Projects\2014.11.HTML5_WebGL\0.OldBook\MonoBookImages\Chapter7\Book_Img\Figure_7-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259" y="203728"/>
            <a:ext cx="4770788" cy="231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SpriteAnimateRenderable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animation type/speed</a:t>
            </a:r>
          </a:p>
          <a:p>
            <a:r>
              <a:rPr lang="en-US" dirty="0" smtClean="0"/>
              <a:t>Support defining and moving of sprite elements UV-area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985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SpriteAnimateRenderable</a:t>
            </a:r>
            <a:r>
              <a:rPr lang="en-US" dirty="0" smtClean="0"/>
              <a:t>: constructor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83" y="1276350"/>
            <a:ext cx="9715500" cy="558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086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350" y="2095541"/>
            <a:ext cx="6724650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Texture mapping:</a:t>
            </a:r>
          </a:p>
          <a:p>
            <a:pPr lvl="1"/>
            <a:r>
              <a:rPr lang="en-US" dirty="0" smtClean="0"/>
              <a:t>Associate UV positions with </a:t>
            </a:r>
            <a:br>
              <a:rPr lang="en-US" dirty="0" smtClean="0"/>
            </a:br>
            <a:r>
              <a:rPr lang="en-US" dirty="0" smtClean="0"/>
              <a:t>corresponding geometric positions</a:t>
            </a:r>
          </a:p>
          <a:p>
            <a:r>
              <a:rPr lang="en-US" dirty="0" smtClean="0"/>
              <a:t>Define UV values at vertices</a:t>
            </a:r>
            <a:br>
              <a:rPr lang="en-US" dirty="0" smtClean="0"/>
            </a:br>
            <a:r>
              <a:rPr lang="en-US" dirty="0" smtClean="0"/>
              <a:t>    in Model Space!!</a:t>
            </a:r>
          </a:p>
          <a:p>
            <a:r>
              <a:rPr lang="en-US" dirty="0" smtClean="0"/>
              <a:t>Communicate this</a:t>
            </a:r>
            <a:br>
              <a:rPr lang="en-US" dirty="0" smtClean="0"/>
            </a:br>
            <a:r>
              <a:rPr lang="en-US" dirty="0" smtClean="0"/>
              <a:t>    association to the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/>
              <a:t>WebGL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UV to the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6963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SpriteAnimateRenderable</a:t>
            </a:r>
            <a:r>
              <a:rPr lang="en-US" dirty="0" smtClean="0"/>
              <a:t>: constructor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</a:t>
            </a:r>
            <a:r>
              <a:rPr lang="en-US" dirty="0" err="1" smtClean="0"/>
              <a:t>SpriteShader</a:t>
            </a:r>
            <a:r>
              <a:rPr lang="en-US" dirty="0" smtClean="0"/>
              <a:t>!! </a:t>
            </a:r>
          </a:p>
          <a:p>
            <a:pPr lvl="1"/>
            <a:r>
              <a:rPr lang="en-US" dirty="0" smtClean="0"/>
              <a:t>no need for anything new from the </a:t>
            </a:r>
            <a:r>
              <a:rPr lang="en-US" dirty="0" err="1" smtClean="0"/>
              <a:t>shader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821"/>
          <a:stretch/>
        </p:blipFill>
        <p:spPr bwMode="auto">
          <a:xfrm>
            <a:off x="1026583" y="1276350"/>
            <a:ext cx="9715500" cy="95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896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SpriteAnimateRenderable</a:t>
            </a:r>
            <a:r>
              <a:rPr lang="en-US" dirty="0" smtClean="0"/>
              <a:t>: constructor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83" y="1276350"/>
            <a:ext cx="9715500" cy="558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04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SpriteAnimateRenderable</a:t>
            </a:r>
            <a:r>
              <a:rPr lang="en-US" dirty="0" smtClean="0"/>
              <a:t>: constructor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UV-area for first sprite element</a:t>
            </a:r>
          </a:p>
          <a:p>
            <a:pPr marL="0" indent="0">
              <a:buNone/>
            </a:pPr>
            <a:r>
              <a:rPr lang="en-US" dirty="0" smtClean="0"/>
              <a:t>	AND</a:t>
            </a:r>
          </a:p>
          <a:p>
            <a:r>
              <a:rPr lang="en-US" dirty="0" smtClean="0"/>
              <a:t>Padding information (so that it is possible to advance)</a:t>
            </a:r>
          </a:p>
          <a:p>
            <a:r>
              <a:rPr lang="en-US" dirty="0" smtClean="0"/>
              <a:t>Number of sprite elements in the animation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65" b="44899"/>
          <a:stretch/>
        </p:blipFill>
        <p:spPr bwMode="auto">
          <a:xfrm>
            <a:off x="1026583" y="2167466"/>
            <a:ext cx="9715500" cy="2184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737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SpriteAnimateRenderable</a:t>
            </a:r>
            <a:r>
              <a:rPr lang="en-US" dirty="0" smtClean="0"/>
              <a:t>: constructor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83" y="1276350"/>
            <a:ext cx="9715500" cy="558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176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SpriteAnimateRenderable</a:t>
            </a:r>
            <a:r>
              <a:rPr lang="en-US" dirty="0" smtClean="0"/>
              <a:t>: constructor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Animation characteristics</a:t>
            </a:r>
          </a:p>
          <a:p>
            <a:pPr lvl="1"/>
            <a:r>
              <a:rPr lang="en-US" dirty="0" smtClean="0"/>
              <a:t>Type: Left-ward, Right-ward, or Swing</a:t>
            </a:r>
          </a:p>
          <a:p>
            <a:pPr lvl="1"/>
            <a:r>
              <a:rPr lang="en-US" dirty="0" smtClean="0"/>
              <a:t>How fast is the animation (unit in “update()” calls! Or 1/60 second)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80" b="23663"/>
          <a:stretch/>
        </p:blipFill>
        <p:spPr bwMode="auto">
          <a:xfrm>
            <a:off x="1026583" y="4250267"/>
            <a:ext cx="9715500" cy="1286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88"/>
          <a:stretch/>
        </p:blipFill>
        <p:spPr bwMode="auto">
          <a:xfrm>
            <a:off x="5427134" y="1545696"/>
            <a:ext cx="6045199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97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SpriteAnimateRenderable</a:t>
            </a:r>
            <a:r>
              <a:rPr lang="en-US" dirty="0" smtClean="0"/>
              <a:t>: constructor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83" y="1276350"/>
            <a:ext cx="9715500" cy="558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835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SpriteAnimateRenderable</a:t>
            </a:r>
            <a:r>
              <a:rPr lang="en-US" dirty="0" smtClean="0"/>
              <a:t>: constructor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Animation-time state </a:t>
            </a:r>
            <a:br>
              <a:rPr lang="en-US" dirty="0" smtClean="0"/>
            </a:br>
            <a:r>
              <a:rPr lang="en-US" dirty="0" smtClean="0"/>
              <a:t>   variables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51"/>
          <a:stretch/>
        </p:blipFill>
        <p:spPr bwMode="auto">
          <a:xfrm>
            <a:off x="1026583" y="5359400"/>
            <a:ext cx="9715500" cy="1498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743" y="1449389"/>
            <a:ext cx="7029450" cy="46196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96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SpriteAnimateRenderable</a:t>
            </a:r>
            <a:r>
              <a:rPr lang="en-US" dirty="0" smtClean="0"/>
              <a:t>: utilities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93" y="2120900"/>
            <a:ext cx="843915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689" y="3722688"/>
            <a:ext cx="8201025" cy="11906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55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Defines a sequence </a:t>
            </a:r>
          </a:p>
          <a:p>
            <a:r>
              <a:rPr lang="en-US" dirty="0"/>
              <a:t>I</a:t>
            </a:r>
            <a:r>
              <a:rPr lang="en-US" dirty="0" smtClean="0"/>
              <a:t>n pixel space</a:t>
            </a:r>
          </a:p>
          <a:p>
            <a:pPr lvl="1"/>
            <a:r>
              <a:rPr lang="en-US" dirty="0" smtClean="0"/>
              <a:t>Notice, </a:t>
            </a:r>
            <a:br>
              <a:rPr lang="en-US" dirty="0" smtClean="0"/>
            </a:br>
            <a:r>
              <a:rPr lang="en-US" dirty="0" smtClean="0"/>
              <a:t>must convert to UV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SpriteAnimateRenderable</a:t>
            </a:r>
            <a:r>
              <a:rPr lang="en-US" dirty="0" smtClean="0"/>
              <a:t>: utilities</a:t>
            </a:r>
            <a:endParaRPr lang="en-US" dirty="0"/>
          </a:p>
        </p:txBody>
      </p:sp>
      <p:pic>
        <p:nvPicPr>
          <p:cNvPr id="9222" name="Picture 6" descr="C:\Users\ksung\Documents\My Documents\ScreenCaptures\ScreenHunter_16 Oct. 22 17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729" y="1392239"/>
            <a:ext cx="7229475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51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Update reference</a:t>
            </a:r>
          </a:p>
          <a:p>
            <a:r>
              <a:rPr lang="en-US" dirty="0" smtClean="0"/>
              <a:t>Re-computes UV</a:t>
            </a:r>
          </a:p>
          <a:p>
            <a:r>
              <a:rPr lang="en-US" dirty="0" smtClean="0"/>
              <a:t>Sends new UV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SpriteAnimateRenderable</a:t>
            </a:r>
            <a:r>
              <a:rPr lang="en-US" dirty="0" smtClean="0"/>
              <a:t>: animate!</a:t>
            </a:r>
            <a:endParaRPr lang="en-US" dirty="0"/>
          </a:p>
        </p:txBody>
      </p:sp>
      <p:pic>
        <p:nvPicPr>
          <p:cNvPr id="10242" name="Picture 2" descr="C:\Users\ksung\Documents\My Documents\ScreenCaptures\ScreenHunter_17 Oct. 22 17.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760" y="1600300"/>
            <a:ext cx="826770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4416955"/>
            <a:ext cx="10163175" cy="13430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42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Question: What will I see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 object:</a:t>
            </a:r>
          </a:p>
          <a:p>
            <a:pPr lvl="1"/>
            <a:r>
              <a:rPr lang="en-US" dirty="0" smtClean="0"/>
              <a:t>V1: Position=(-0.5,-0.5)  UV=(0, 0)</a:t>
            </a:r>
          </a:p>
          <a:p>
            <a:pPr lvl="1"/>
            <a:r>
              <a:rPr lang="en-US" dirty="0" smtClean="0"/>
              <a:t>V2: </a:t>
            </a:r>
            <a:r>
              <a:rPr lang="en-US" dirty="0"/>
              <a:t>Position=(-</a:t>
            </a:r>
            <a:r>
              <a:rPr lang="en-US" dirty="0" smtClean="0"/>
              <a:t>0.5, 0.5</a:t>
            </a:r>
            <a:r>
              <a:rPr lang="en-US" dirty="0"/>
              <a:t>)  UV=(0, </a:t>
            </a:r>
            <a:r>
              <a:rPr lang="en-US" dirty="0" smtClean="0"/>
              <a:t>1)</a:t>
            </a:r>
          </a:p>
          <a:p>
            <a:pPr lvl="1"/>
            <a:r>
              <a:rPr lang="en-US" dirty="0" smtClean="0"/>
              <a:t>V3: </a:t>
            </a:r>
            <a:r>
              <a:rPr lang="en-US" dirty="0"/>
              <a:t>Position</a:t>
            </a:r>
            <a:r>
              <a:rPr lang="en-US" dirty="0" smtClean="0"/>
              <a:t>=(0.5,0.5</a:t>
            </a:r>
            <a:r>
              <a:rPr lang="en-US" dirty="0"/>
              <a:t>)  UV</a:t>
            </a:r>
            <a:r>
              <a:rPr lang="en-US" dirty="0" smtClean="0"/>
              <a:t>=(1, 1)</a:t>
            </a:r>
          </a:p>
          <a:p>
            <a:pPr lvl="1"/>
            <a:r>
              <a:rPr lang="en-US" dirty="0" smtClean="0"/>
              <a:t>V4: Position=(0.5, -0.5) UV=(1, 0)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156174" y="3890459"/>
            <a:ext cx="1317641" cy="1234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420" y="1234693"/>
            <a:ext cx="2425263" cy="242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843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Sprite Animation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create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073" y="2415116"/>
            <a:ext cx="9534525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9944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Sprite Animation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change and update (in MyGame.js::update())</a:t>
            </a:r>
          </a:p>
          <a:p>
            <a:r>
              <a:rPr lang="en-US" dirty="0" smtClean="0"/>
              <a:t>NOTE: must call </a:t>
            </a:r>
            <a:r>
              <a:rPr lang="en-US" b="1" u="sng" dirty="0" err="1" smtClean="0"/>
              <a:t>obj.updateAnimation</a:t>
            </a:r>
            <a:r>
              <a:rPr lang="en-US" b="1" u="sng" dirty="0" smtClean="0"/>
              <a:t>()</a:t>
            </a:r>
            <a:r>
              <a:rPr lang="en-US" b="1" dirty="0" smtClean="0"/>
              <a:t> </a:t>
            </a:r>
            <a:r>
              <a:rPr lang="en-US" dirty="0" smtClean="0"/>
              <a:t>to see animation!</a:t>
            </a:r>
            <a:endParaRPr lang="en-US" b="1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113" y="2978680"/>
            <a:ext cx="10239375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1313562" y="3608636"/>
            <a:ext cx="4285000" cy="634073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7392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important in games</a:t>
            </a:r>
          </a:p>
          <a:p>
            <a:r>
              <a:rPr lang="en-US" dirty="0" smtClean="0"/>
              <a:t>Especially for debug output</a:t>
            </a:r>
          </a:p>
          <a:p>
            <a:r>
              <a:rPr lang="en-US" dirty="0" smtClean="0"/>
              <a:t>Pain to support</a:t>
            </a:r>
          </a:p>
          <a:p>
            <a:r>
              <a:rPr lang="en-US" dirty="0" smtClean="0"/>
              <a:t>Hack: </a:t>
            </a:r>
            <a:r>
              <a:rPr lang="en-US" b="1" dirty="0" smtClean="0"/>
              <a:t>Bitmap fonts</a:t>
            </a:r>
          </a:p>
          <a:p>
            <a:pPr lvl="1"/>
            <a:r>
              <a:rPr lang="en-US" dirty="0" smtClean="0"/>
              <a:t>Image + Instruction (to decode)</a:t>
            </a:r>
            <a:endParaRPr lang="en-US" dirty="0"/>
          </a:p>
        </p:txBody>
      </p:sp>
      <p:pic>
        <p:nvPicPr>
          <p:cNvPr id="13314" name="Picture 2" descr="C:\Users\ksung\Dropbox\2.Classes\490-GameEngine\www\MP\MP4\Consolas-7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198" y="355599"/>
            <a:ext cx="4842935" cy="4842935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15" y="4367278"/>
            <a:ext cx="11018987" cy="2846851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5479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5.4: Font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1" y="1642534"/>
            <a:ext cx="7009359" cy="4685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09926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5.4: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Drawing text is not as interesting as the problem at hand</a:t>
            </a:r>
          </a:p>
          <a:p>
            <a:r>
              <a:rPr lang="en-US" dirty="0" smtClean="0"/>
              <a:t>Designing a text solution based on what we have</a:t>
            </a:r>
          </a:p>
          <a:p>
            <a:r>
              <a:rPr lang="en-US" dirty="0" smtClean="0"/>
              <a:t>Given a “string”:</a:t>
            </a:r>
          </a:p>
          <a:p>
            <a:pPr lvl="1"/>
            <a:r>
              <a:rPr lang="en-US" dirty="0" smtClean="0"/>
              <a:t>find UV for first character from the bitmap font image</a:t>
            </a:r>
          </a:p>
          <a:p>
            <a:pPr lvl="1"/>
            <a:r>
              <a:rPr lang="en-US" dirty="0" smtClean="0"/>
              <a:t>Set the sprite element UV values of a </a:t>
            </a:r>
            <a:r>
              <a:rPr lang="en-US" dirty="0" err="1" smtClean="0"/>
              <a:t>SpriteRenderable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smtClean="0"/>
              <a:t>draw the </a:t>
            </a:r>
            <a:r>
              <a:rPr lang="en-US" dirty="0" err="1" smtClean="0"/>
              <a:t>SpriteRenderable</a:t>
            </a:r>
            <a:r>
              <a:rPr lang="en-US" dirty="0" smtClean="0"/>
              <a:t>: one character</a:t>
            </a:r>
          </a:p>
          <a:p>
            <a:pPr lvl="1"/>
            <a:r>
              <a:rPr lang="en-US" dirty="0" smtClean="0"/>
              <a:t>Compute space to skip</a:t>
            </a:r>
          </a:p>
          <a:p>
            <a:pPr lvl="1"/>
            <a:r>
              <a:rPr lang="en-US" dirty="0" smtClean="0"/>
              <a:t>Repeat for next character </a:t>
            </a:r>
          </a:p>
          <a:p>
            <a:r>
              <a:rPr lang="en-US" dirty="0" smtClean="0"/>
              <a:t>Abstract the above: </a:t>
            </a:r>
            <a:r>
              <a:rPr lang="en-US" dirty="0" err="1" smtClean="0"/>
              <a:t>FontRenderable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0856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Procedure of working with fonts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to _ALL_ external resources</a:t>
            </a:r>
          </a:p>
          <a:p>
            <a:r>
              <a:rPr lang="en-US" dirty="0" smtClean="0"/>
              <a:t>Load:</a:t>
            </a:r>
          </a:p>
          <a:p>
            <a:pPr lvl="1"/>
            <a:r>
              <a:rPr lang="en-US" dirty="0" err="1" smtClean="0"/>
              <a:t>DefaultResources</a:t>
            </a:r>
            <a:r>
              <a:rPr lang="en-US" dirty="0" smtClean="0"/>
              <a:t>: default system font</a:t>
            </a:r>
          </a:p>
          <a:p>
            <a:pPr lvl="1"/>
            <a:r>
              <a:rPr lang="en-US" dirty="0" smtClean="0"/>
              <a:t>Per game scene font (if you have any)</a:t>
            </a:r>
          </a:p>
          <a:p>
            <a:r>
              <a:rPr lang="en-US" dirty="0" smtClean="0"/>
              <a:t>Create a </a:t>
            </a:r>
            <a:r>
              <a:rPr lang="en-US" dirty="0" err="1" smtClean="0"/>
              <a:t>Renderable</a:t>
            </a:r>
            <a:r>
              <a:rPr lang="en-US" dirty="0" smtClean="0"/>
              <a:t> to draw with it</a:t>
            </a:r>
          </a:p>
          <a:p>
            <a:pPr lvl="1"/>
            <a:r>
              <a:rPr lang="en-US" dirty="0" smtClean="0"/>
              <a:t>Slightly different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51603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FontRenderable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 </a:t>
            </a:r>
            <a:r>
              <a:rPr lang="en-US" dirty="0"/>
              <a:t>a subclass or </a:t>
            </a:r>
            <a:r>
              <a:rPr lang="en-US" dirty="0" err="1" smtClean="0"/>
              <a:t>Renderable</a:t>
            </a:r>
            <a:endParaRPr lang="en-US" dirty="0" smtClean="0"/>
          </a:p>
          <a:p>
            <a:pPr lvl="1"/>
            <a:r>
              <a:rPr lang="en-US" dirty="0" smtClean="0"/>
              <a:t>Instead: has an instance of </a:t>
            </a:r>
            <a:r>
              <a:rPr lang="en-US" dirty="0" err="1" smtClean="0"/>
              <a:t>SpriteRenderable</a:t>
            </a:r>
            <a:r>
              <a:rPr lang="en-US" dirty="0" smtClean="0"/>
              <a:t>: </a:t>
            </a:r>
            <a:r>
              <a:rPr lang="en-US" b="1" dirty="0" err="1" smtClean="0"/>
              <a:t>mOneChar</a:t>
            </a:r>
            <a:endParaRPr lang="en-US" b="1" dirty="0" smtClean="0"/>
          </a:p>
          <a:p>
            <a:r>
              <a:rPr lang="en-US" b="1" dirty="0" err="1" smtClean="0"/>
              <a:t>mText</a:t>
            </a:r>
            <a:r>
              <a:rPr lang="en-US" dirty="0" smtClean="0"/>
              <a:t>: is the string we want to draw</a:t>
            </a:r>
          </a:p>
          <a:p>
            <a:r>
              <a:rPr lang="en-US" dirty="0" smtClean="0"/>
              <a:t>Note:</a:t>
            </a:r>
          </a:p>
          <a:p>
            <a:pPr lvl="1"/>
            <a:r>
              <a:rPr lang="en-US" dirty="0" err="1" smtClean="0"/>
              <a:t>FontRenderable</a:t>
            </a:r>
            <a:r>
              <a:rPr lang="en-US" dirty="0" smtClean="0"/>
              <a:t>: has a transform (</a:t>
            </a:r>
            <a:r>
              <a:rPr lang="en-US" dirty="0" err="1" smtClean="0"/>
              <a:t>this.mXform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mOneChar</a:t>
            </a:r>
            <a:r>
              <a:rPr lang="en-US" dirty="0" smtClean="0"/>
              <a:t>: has a separate transform!!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954" y="1625071"/>
            <a:ext cx="8353425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905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FontRenderable</a:t>
            </a:r>
            <a:r>
              <a:rPr lang="en-US" dirty="0" smtClean="0"/>
              <a:t>::draw()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622" y="1301222"/>
            <a:ext cx="10029825" cy="530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557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FontRenderable</a:t>
            </a:r>
            <a:r>
              <a:rPr lang="en-US" dirty="0" smtClean="0"/>
              <a:t>::draw()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b="1" dirty="0" err="1" smtClean="0"/>
              <a:t>xPos</a:t>
            </a:r>
            <a:r>
              <a:rPr lang="en-US" dirty="0" smtClean="0"/>
              <a:t>: x Position of the first character</a:t>
            </a:r>
          </a:p>
          <a:p>
            <a:r>
              <a:rPr lang="en-US" b="1" dirty="0" err="1" smtClean="0"/>
              <a:t>yPos</a:t>
            </a:r>
            <a:r>
              <a:rPr lang="en-US" dirty="0" smtClean="0"/>
              <a:t>: y position of _all_ of the characters</a:t>
            </a:r>
          </a:p>
          <a:p>
            <a:pPr lvl="1"/>
            <a:r>
              <a:rPr lang="en-US" dirty="0" smtClean="0"/>
              <a:t>Limitation!: Cannot span more than one line!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309"/>
          <a:stretch/>
        </p:blipFill>
        <p:spPr bwMode="auto">
          <a:xfrm>
            <a:off x="1961622" y="1301222"/>
            <a:ext cx="10029825" cy="2424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535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FontRenderable</a:t>
            </a:r>
            <a:r>
              <a:rPr lang="en-US" dirty="0" smtClean="0"/>
              <a:t>::draw()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622" y="1301222"/>
            <a:ext cx="10029825" cy="530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410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1432</TotalTime>
  <Words>3329</Words>
  <Application>Microsoft Office PowerPoint</Application>
  <PresentationFormat>Widescreen</PresentationFormat>
  <Paragraphs>610</Paragraphs>
  <Slides>102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9" baseType="lpstr">
      <vt:lpstr>SimSun</vt:lpstr>
      <vt:lpstr>Arial</vt:lpstr>
      <vt:lpstr>Calibri</vt:lpstr>
      <vt:lpstr>Calibri Light</vt:lpstr>
      <vt:lpstr>Times New Roman</vt:lpstr>
      <vt:lpstr>Wingdings</vt:lpstr>
      <vt:lpstr>Office Theme</vt:lpstr>
      <vt:lpstr>Chapter 5</vt:lpstr>
      <vt:lpstr>This Chapter</vt:lpstr>
      <vt:lpstr>Texture Mapping</vt:lpstr>
      <vt:lpstr>Why Texture Mapping</vt:lpstr>
      <vt:lpstr>Texture Mapping Considerations</vt:lpstr>
      <vt:lpstr>A Word about “Transparency” or Alpha</vt:lpstr>
      <vt:lpstr>How to texture map?</vt:lpstr>
      <vt:lpstr>Mapping UV to the Model</vt:lpstr>
      <vt:lpstr>Question: What will I see</vt:lpstr>
      <vt:lpstr>Answer: What will I see</vt:lpstr>
      <vt:lpstr>Question: What about now?</vt:lpstr>
      <vt:lpstr>Answer: What about now?</vt:lpstr>
      <vt:lpstr>Answer: What about now?</vt:lpstr>
      <vt:lpstr>Question: What about now?</vt:lpstr>
      <vt:lpstr>Answer: What about now?</vt:lpstr>
      <vt:lpstr>Answer: What about now?</vt:lpstr>
      <vt:lpstr>Answer: What about now?</vt:lpstr>
      <vt:lpstr>Answer: What about now?</vt:lpstr>
      <vt:lpstr>Answer: What about now?</vt:lpstr>
      <vt:lpstr>Answer: What about now?</vt:lpstr>
      <vt:lpstr>Question: What will I see now?</vt:lpstr>
      <vt:lpstr>Answer: What will I see now?</vt:lpstr>
      <vt:lpstr>Answer: What will I see now?</vt:lpstr>
      <vt:lpstr>5.1: TextureShader Project</vt:lpstr>
      <vt:lpstr>5.1: Goals</vt:lpstr>
      <vt:lpstr>Texture Implementation overview</vt:lpstr>
      <vt:lpstr>Review: SimpleShader and GLSL Shaders</vt:lpstr>
      <vt:lpstr>Texture Implementation overview</vt:lpstr>
      <vt:lpstr>TextureVS (Vertex Shader)</vt:lpstr>
      <vt:lpstr>TextureFS (Fragment Shader): Variables</vt:lpstr>
      <vt:lpstr>TextureFS (Fragment Shader): code</vt:lpstr>
      <vt:lpstr>Texture Implementation overview</vt:lpstr>
      <vt:lpstr>VertexBuffer support for UV Coordinate</vt:lpstr>
      <vt:lpstr>Texture Implementation overview</vt:lpstr>
      <vt:lpstr>TextureShader</vt:lpstr>
      <vt:lpstr>TextureShader::activateShader()</vt:lpstr>
      <vt:lpstr>Texture Implementation overview</vt:lpstr>
      <vt:lpstr>gEngine_DefaultResources: Enable sharing</vt:lpstr>
      <vt:lpstr>Texture Implementation overview</vt:lpstr>
      <vt:lpstr>TextureRenderable: Controllable game objects</vt:lpstr>
      <vt:lpstr>TextureRenderable: draw()</vt:lpstr>
      <vt:lpstr>Texture Implementation overview</vt:lpstr>
      <vt:lpstr>Engine Texture component</vt:lpstr>
      <vt:lpstr>Engine_Texture::loadTexture()</vt:lpstr>
      <vt:lpstr>Engine_Texture::_processLoadedImage()</vt:lpstr>
      <vt:lpstr>Engine_Texture::activateTexture()</vt:lpstr>
      <vt:lpstr>Engine configuration changes</vt:lpstr>
      <vt:lpstr>Testing Texture map …</vt:lpstr>
      <vt:lpstr>Creating texture objects (TextureRenderable)</vt:lpstr>
      <vt:lpstr>Drawing/Updating with texture</vt:lpstr>
      <vt:lpstr>Texture Implementation overview</vt:lpstr>
      <vt:lpstr>Learning from Example 5.1</vt:lpstr>
      <vt:lpstr>Image File, State, and WebGL</vt:lpstr>
      <vt:lpstr>Sprite Sheets: Collection of object images</vt:lpstr>
      <vt:lpstr>Sprite Sheet: </vt:lpstr>
      <vt:lpstr>Drawing with Sprite Sheets</vt:lpstr>
      <vt:lpstr>Questions:</vt:lpstr>
      <vt:lpstr>Answer:</vt:lpstr>
      <vt:lpstr>Answer:</vt:lpstr>
      <vt:lpstr>5.2: Sprite Shaders Project</vt:lpstr>
      <vt:lpstr> 5.2 Goals:</vt:lpstr>
      <vt:lpstr>Recall: TextureShader …</vt:lpstr>
      <vt:lpstr>SpriteShader:</vt:lpstr>
      <vt:lpstr>SpriteShader</vt:lpstr>
      <vt:lpstr>SpriteShader: custom texture coordinate</vt:lpstr>
      <vt:lpstr>SpriteRenderable:</vt:lpstr>
      <vt:lpstr>SpriteRenderable: UV to WebGL format</vt:lpstr>
      <vt:lpstr>SpriteRenderable: UV setting functions</vt:lpstr>
      <vt:lpstr>SpriteRenderable: draw</vt:lpstr>
      <vt:lpstr>Testing SpriteRenderable</vt:lpstr>
      <vt:lpstr>Changing UV in Update</vt:lpstr>
      <vt:lpstr>Sprite Animations</vt:lpstr>
      <vt:lpstr>Organization Conventions</vt:lpstr>
      <vt:lpstr>Parameters of Sprite Animation</vt:lpstr>
      <vt:lpstr>5.3: Sprite Animation Project</vt:lpstr>
      <vt:lpstr>5.3: Goals</vt:lpstr>
      <vt:lpstr>Implementation consideration</vt:lpstr>
      <vt:lpstr>SpriteAnimateRenderable:</vt:lpstr>
      <vt:lpstr>SpriteAnimateRenderable: constructor</vt:lpstr>
      <vt:lpstr>SpriteAnimateRenderable: constructor</vt:lpstr>
      <vt:lpstr>SpriteAnimateRenderable: constructor</vt:lpstr>
      <vt:lpstr>SpriteAnimateRenderable: constructor</vt:lpstr>
      <vt:lpstr>SpriteAnimateRenderable: constructor</vt:lpstr>
      <vt:lpstr>SpriteAnimateRenderable: constructor</vt:lpstr>
      <vt:lpstr>SpriteAnimateRenderable: constructor</vt:lpstr>
      <vt:lpstr>SpriteAnimateRenderable: constructor</vt:lpstr>
      <vt:lpstr>SpriteAnimateRenderable: utilities</vt:lpstr>
      <vt:lpstr>SpriteAnimateRenderable: utilities</vt:lpstr>
      <vt:lpstr>SpriteAnimateRenderable: animate!</vt:lpstr>
      <vt:lpstr>Testing Sprite Animation</vt:lpstr>
      <vt:lpstr>Testing Sprite Animation</vt:lpstr>
      <vt:lpstr>Fonts</vt:lpstr>
      <vt:lpstr>5.4: Font Support</vt:lpstr>
      <vt:lpstr>5.4: Goal</vt:lpstr>
      <vt:lpstr>Procedure of working with fonts</vt:lpstr>
      <vt:lpstr>FontRenderable:</vt:lpstr>
      <vt:lpstr>FontRenderable::draw()</vt:lpstr>
      <vt:lpstr>FontRenderable::draw()</vt:lpstr>
      <vt:lpstr>FontRenderable::draw()</vt:lpstr>
      <vt:lpstr>FontRenderable::draw()</vt:lpstr>
      <vt:lpstr>Font rotation</vt:lpstr>
      <vt:lpstr>Chapter 5: learned?</vt:lpstr>
    </vt:vector>
  </TitlesOfParts>
  <Company>UWB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Kelvin Sung</dc:creator>
  <cp:lastModifiedBy>Kelvin Sung</cp:lastModifiedBy>
  <cp:revision>425</cp:revision>
  <dcterms:created xsi:type="dcterms:W3CDTF">2015-10-15T20:24:08Z</dcterms:created>
  <dcterms:modified xsi:type="dcterms:W3CDTF">2018-01-22T19:47:53Z</dcterms:modified>
</cp:coreProperties>
</file>